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57"/>
  </p:notesMasterIdLst>
  <p:handoutMasterIdLst>
    <p:handoutMasterId r:id="rId58"/>
  </p:handoutMasterIdLst>
  <p:sldIdLst>
    <p:sldId id="266" r:id="rId2"/>
    <p:sldId id="321" r:id="rId3"/>
    <p:sldId id="267" r:id="rId4"/>
    <p:sldId id="285" r:id="rId5"/>
    <p:sldId id="268" r:id="rId6"/>
    <p:sldId id="334" r:id="rId7"/>
    <p:sldId id="298" r:id="rId8"/>
    <p:sldId id="269" r:id="rId9"/>
    <p:sldId id="301" r:id="rId10"/>
    <p:sldId id="322" r:id="rId11"/>
    <p:sldId id="309" r:id="rId12"/>
    <p:sldId id="304" r:id="rId13"/>
    <p:sldId id="302" r:id="rId14"/>
    <p:sldId id="275" r:id="rId15"/>
    <p:sldId id="283" r:id="rId16"/>
    <p:sldId id="276" r:id="rId17"/>
    <p:sldId id="287" r:id="rId18"/>
    <p:sldId id="288" r:id="rId19"/>
    <p:sldId id="292" r:id="rId20"/>
    <p:sldId id="296" r:id="rId21"/>
    <p:sldId id="297" r:id="rId22"/>
    <p:sldId id="277" r:id="rId23"/>
    <p:sldId id="279" r:id="rId24"/>
    <p:sldId id="293" r:id="rId25"/>
    <p:sldId id="289" r:id="rId26"/>
    <p:sldId id="323" r:id="rId27"/>
    <p:sldId id="324" r:id="rId28"/>
    <p:sldId id="281" r:id="rId29"/>
    <p:sldId id="282" r:id="rId30"/>
    <p:sldId id="300" r:id="rId31"/>
    <p:sldId id="305" r:id="rId32"/>
    <p:sldId id="306" r:id="rId33"/>
    <p:sldId id="316" r:id="rId34"/>
    <p:sldId id="310" r:id="rId35"/>
    <p:sldId id="312" r:id="rId36"/>
    <p:sldId id="313" r:id="rId37"/>
    <p:sldId id="314" r:id="rId38"/>
    <p:sldId id="315" r:id="rId39"/>
    <p:sldId id="317" r:id="rId40"/>
    <p:sldId id="318" r:id="rId41"/>
    <p:sldId id="325" r:id="rId42"/>
    <p:sldId id="286" r:id="rId43"/>
    <p:sldId id="290" r:id="rId44"/>
    <p:sldId id="291" r:id="rId45"/>
    <p:sldId id="280" r:id="rId46"/>
    <p:sldId id="326" r:id="rId47"/>
    <p:sldId id="319" r:id="rId48"/>
    <p:sldId id="328" r:id="rId49"/>
    <p:sldId id="327" r:id="rId50"/>
    <p:sldId id="329" r:id="rId51"/>
    <p:sldId id="330" r:id="rId52"/>
    <p:sldId id="331" r:id="rId53"/>
    <p:sldId id="333" r:id="rId54"/>
    <p:sldId id="332" r:id="rId55"/>
    <p:sldId id="27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BD262C"/>
    <a:srgbClr val="363636"/>
    <a:srgbClr val="A2A2A2"/>
    <a:srgbClr val="AF1637"/>
    <a:srgbClr val="FEFDFD"/>
    <a:srgbClr val="6C6C6C"/>
    <a:srgbClr val="D6D6D6"/>
    <a:srgbClr val="F3F9FA"/>
    <a:srgbClr val="E7F3F4"/>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7" autoAdjust="0"/>
    <p:restoredTop sz="97084" autoAdjust="0"/>
  </p:normalViewPr>
  <p:slideViewPr>
    <p:cSldViewPr snapToGrid="0" snapToObjects="1">
      <p:cViewPr>
        <p:scale>
          <a:sx n="94" d="100"/>
          <a:sy n="94" d="100"/>
        </p:scale>
        <p:origin x="-1304" y="-328"/>
      </p:cViewPr>
      <p:guideLst>
        <p:guide orient="horz" pos="1387"/>
        <p:guide pos="7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449321" y="288600"/>
            <a:ext cx="2971800" cy="457200"/>
          </a:xfrm>
          <a:prstGeom prst="rect">
            <a:avLst/>
          </a:prstGeom>
        </p:spPr>
        <p:txBody>
          <a:bodyPr vert="horz" lIns="91440" tIns="45720" rIns="91440" bIns="45720" rtlCol="0"/>
          <a:lstStyle>
            <a:lvl1pPr algn="r">
              <a:defRPr sz="1200"/>
            </a:lvl1pPr>
          </a:lstStyle>
          <a:p>
            <a:fld id="{C32C4A49-C871-564E-8981-82D86A1A2D16}" type="datetimeFigureOut">
              <a:rPr lang="en-US" sz="800" smtClean="0">
                <a:solidFill>
                  <a:srgbClr val="6C6C6C"/>
                </a:solidFill>
                <a:latin typeface="Arial"/>
                <a:cs typeface="Arial"/>
              </a:rPr>
              <a:t>22/11/2013</a:t>
            </a:fld>
            <a:endParaRPr lang="en-US" sz="800" dirty="0">
              <a:solidFill>
                <a:srgbClr val="6C6C6C"/>
              </a:solidFill>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473" y="8652068"/>
            <a:ext cx="752652" cy="290880"/>
          </a:xfrm>
          <a:prstGeom prst="rect">
            <a:avLst/>
          </a:prstGeom>
        </p:spPr>
      </p:pic>
      <p:sp>
        <p:nvSpPr>
          <p:cNvPr id="7" name="Text Placeholder 2"/>
          <p:cNvSpPr txBox="1">
            <a:spLocks/>
          </p:cNvSpPr>
          <p:nvPr/>
        </p:nvSpPr>
        <p:spPr>
          <a:xfrm>
            <a:off x="458215" y="8735768"/>
            <a:ext cx="2766885" cy="24528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63636"/>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363636"/>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363636"/>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36363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36363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800" dirty="0" smtClean="0">
                <a:solidFill>
                  <a:srgbClr val="6C6C6C"/>
                </a:solidFill>
              </a:rPr>
              <a:t>© Copyright 2012 Holler Sydney. All Rights Reserved</a:t>
            </a:r>
            <a:endParaRPr lang="en-US" sz="800" dirty="0">
              <a:solidFill>
                <a:srgbClr val="6C6C6C"/>
              </a:solidFill>
            </a:endParaRPr>
          </a:p>
        </p:txBody>
      </p:sp>
      <p:sp>
        <p:nvSpPr>
          <p:cNvPr id="2" name="Slide Number Placeholder 1"/>
          <p:cNvSpPr>
            <a:spLocks noGrp="1"/>
          </p:cNvSpPr>
          <p:nvPr>
            <p:ph type="sldNum" sz="quarter" idx="3"/>
          </p:nvPr>
        </p:nvSpPr>
        <p:spPr>
          <a:xfrm>
            <a:off x="458215" y="288600"/>
            <a:ext cx="2971800" cy="457200"/>
          </a:xfrm>
          <a:prstGeom prst="rect">
            <a:avLst/>
          </a:prstGeom>
        </p:spPr>
        <p:txBody>
          <a:bodyPr vert="horz" lIns="91440" tIns="45720" rIns="91440" bIns="45720" rtlCol="0" anchor="t"/>
          <a:lstStyle>
            <a:lvl1pPr algn="r">
              <a:defRPr sz="1200"/>
            </a:lvl1pPr>
          </a:lstStyle>
          <a:p>
            <a:pPr algn="l"/>
            <a:fld id="{E0F37A50-0D27-BB46-82B2-84DE2901550C}" type="slidenum">
              <a:rPr lang="en-US" sz="800" smtClean="0">
                <a:solidFill>
                  <a:srgbClr val="6C6C6C"/>
                </a:solidFill>
                <a:latin typeface="Arial"/>
                <a:cs typeface="Arial"/>
              </a:rPr>
              <a:pPr algn="l"/>
              <a:t>‹#›</a:t>
            </a:fld>
            <a:endParaRPr lang="en-US" sz="800" dirty="0">
              <a:solidFill>
                <a:srgbClr val="6C6C6C"/>
              </a:solidFill>
              <a:latin typeface="Arial"/>
              <a:cs typeface="Arial"/>
            </a:endParaRPr>
          </a:p>
        </p:txBody>
      </p:sp>
    </p:spTree>
    <p:extLst>
      <p:ext uri="{BB962C8B-B14F-4D97-AF65-F5344CB8AC3E}">
        <p14:creationId xmlns:p14="http://schemas.microsoft.com/office/powerpoint/2010/main" val="3009637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473" y="8652068"/>
            <a:ext cx="752652" cy="290880"/>
          </a:xfrm>
          <a:prstGeom prst="rect">
            <a:avLst/>
          </a:prstGeom>
        </p:spPr>
      </p:pic>
      <p:sp>
        <p:nvSpPr>
          <p:cNvPr id="9" name="Text Placeholder 2"/>
          <p:cNvSpPr txBox="1">
            <a:spLocks/>
          </p:cNvSpPr>
          <p:nvPr/>
        </p:nvSpPr>
        <p:spPr>
          <a:xfrm>
            <a:off x="458215" y="8735768"/>
            <a:ext cx="2766885" cy="24528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63636"/>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363636"/>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363636"/>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36363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36363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800" dirty="0" smtClean="0">
                <a:solidFill>
                  <a:srgbClr val="6C6C6C"/>
                </a:solidFill>
              </a:rPr>
              <a:t>© Copyright 2012 Holler Sydney. All Rights Reserved</a:t>
            </a:r>
            <a:endParaRPr lang="en-US" sz="800" dirty="0">
              <a:solidFill>
                <a:srgbClr val="6C6C6C"/>
              </a:solidFill>
            </a:endParaRPr>
          </a:p>
        </p:txBody>
      </p:sp>
      <p:sp>
        <p:nvSpPr>
          <p:cNvPr id="10" name="Date Placeholder 2"/>
          <p:cNvSpPr>
            <a:spLocks noGrp="1"/>
          </p:cNvSpPr>
          <p:nvPr>
            <p:ph type="dt" sz="quarter" idx="1"/>
          </p:nvPr>
        </p:nvSpPr>
        <p:spPr>
          <a:xfrm>
            <a:off x="3449321" y="288600"/>
            <a:ext cx="2971800" cy="457200"/>
          </a:xfrm>
          <a:prstGeom prst="rect">
            <a:avLst/>
          </a:prstGeom>
        </p:spPr>
        <p:txBody>
          <a:bodyPr vert="horz" lIns="91440" tIns="45720" rIns="91440" bIns="45720" rtlCol="0"/>
          <a:lstStyle>
            <a:lvl1pPr algn="r">
              <a:defRPr sz="1200"/>
            </a:lvl1pPr>
          </a:lstStyle>
          <a:p>
            <a:fld id="{C32C4A49-C871-564E-8981-82D86A1A2D16}" type="datetimeFigureOut">
              <a:rPr lang="en-US" sz="1000" smtClean="0">
                <a:solidFill>
                  <a:srgbClr val="6C6C6C"/>
                </a:solidFill>
                <a:latin typeface="Arial"/>
                <a:cs typeface="Arial"/>
              </a:rPr>
              <a:t>22/11/2013</a:t>
            </a:fld>
            <a:endParaRPr lang="en-US" sz="1000" dirty="0">
              <a:solidFill>
                <a:srgbClr val="6C6C6C"/>
              </a:solidFill>
              <a:latin typeface="Arial"/>
              <a:cs typeface="Arial"/>
            </a:endParaRPr>
          </a:p>
        </p:txBody>
      </p:sp>
    </p:spTree>
    <p:extLst>
      <p:ext uri="{BB962C8B-B14F-4D97-AF65-F5344CB8AC3E}">
        <p14:creationId xmlns:p14="http://schemas.microsoft.com/office/powerpoint/2010/main" val="3075856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Arial"/>
      </a:defRPr>
    </a:lvl1pPr>
    <a:lvl2pPr marL="457200" algn="l" defTabSz="457200" rtl="0" eaLnBrk="1" latinLnBrk="0" hangingPunct="1">
      <a:defRPr sz="1200" kern="1200">
        <a:solidFill>
          <a:schemeClr val="tx1"/>
        </a:solidFill>
        <a:latin typeface="Arial"/>
        <a:ea typeface="+mn-ea"/>
        <a:cs typeface="Arial"/>
      </a:defRPr>
    </a:lvl2pPr>
    <a:lvl3pPr marL="914400" algn="l" defTabSz="457200" rtl="0" eaLnBrk="1" latinLnBrk="0" hangingPunct="1">
      <a:defRPr sz="1200" kern="1200">
        <a:solidFill>
          <a:schemeClr val="tx1"/>
        </a:solidFill>
        <a:latin typeface="Arial"/>
        <a:ea typeface="+mn-ea"/>
        <a:cs typeface="Arial"/>
      </a:defRPr>
    </a:lvl3pPr>
    <a:lvl4pPr marL="1371600" algn="l" defTabSz="457200" rtl="0" eaLnBrk="1" latinLnBrk="0" hangingPunct="1">
      <a:defRPr sz="1200" kern="1200">
        <a:solidFill>
          <a:schemeClr val="tx1"/>
        </a:solidFill>
        <a:latin typeface="Arial"/>
        <a:ea typeface="+mn-ea"/>
        <a:cs typeface="Arial"/>
      </a:defRPr>
    </a:lvl4pPr>
    <a:lvl5pPr marL="1828800" algn="l" defTabSz="457200" rtl="0" eaLnBrk="1" latinLnBrk="0" hangingPunct="1">
      <a:defRPr sz="1200" kern="120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Default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3488" y="763236"/>
            <a:ext cx="7214212" cy="707886"/>
          </a:xfrm>
          <a:prstGeom prst="rect">
            <a:avLst/>
          </a:prstGeom>
        </p:spPr>
        <p:txBody>
          <a:bodyPr wrap="none">
            <a:normAutofit/>
          </a:bodyPr>
          <a:lstStyle>
            <a:lvl1pPr>
              <a:defRPr sz="4000" spc="-150">
                <a:solidFill>
                  <a:srgbClr val="363636"/>
                </a:solidFill>
              </a:defRPr>
            </a:lvl1pPr>
          </a:lstStyle>
          <a:p>
            <a:r>
              <a:rPr lang="en-AU" dirty="0" smtClean="0"/>
              <a:t>lowercase title. single line</a:t>
            </a:r>
            <a:endParaRPr lang="en-US" dirty="0"/>
          </a:p>
        </p:txBody>
      </p:sp>
      <p:sp>
        <p:nvSpPr>
          <p:cNvPr id="3" name="Content Placeholder 2"/>
          <p:cNvSpPr>
            <a:spLocks noGrp="1"/>
          </p:cNvSpPr>
          <p:nvPr>
            <p:ph idx="1" hasCustomPrompt="1"/>
          </p:nvPr>
        </p:nvSpPr>
        <p:spPr>
          <a:xfrm>
            <a:off x="1081672" y="1538251"/>
            <a:ext cx="7186028" cy="4646652"/>
          </a:xfrm>
          <a:prstGeom prst="rect">
            <a:avLst/>
          </a:prstGeom>
        </p:spPr>
        <p:txBody>
          <a:bodyPr>
            <a:normAutofit/>
          </a:bodyPr>
          <a:lstStyle>
            <a:lvl1pPr marL="0" indent="0">
              <a:buSzPct val="70000"/>
              <a:buFont typeface="Arial"/>
              <a:buNone/>
              <a:defRPr sz="2000" spc="0">
                <a:solidFill>
                  <a:srgbClr val="6C6C6C"/>
                </a:solidFill>
              </a:defRPr>
            </a:lvl1pPr>
            <a:lvl2pPr marL="457200" indent="0">
              <a:buNone/>
              <a:defRPr sz="2000">
                <a:solidFill>
                  <a:srgbClr val="6C6C6C"/>
                </a:solidFill>
              </a:defRPr>
            </a:lvl2pPr>
            <a:lvl3pPr marL="914400" indent="0">
              <a:buNone/>
              <a:defRPr sz="1600">
                <a:solidFill>
                  <a:srgbClr val="6C6C6C"/>
                </a:solidFill>
              </a:defRPr>
            </a:lvl3pPr>
            <a:lvl4pPr marL="1371600" indent="0">
              <a:buNone/>
              <a:defRPr sz="1600">
                <a:solidFill>
                  <a:srgbClr val="6C6C6C"/>
                </a:solidFill>
              </a:defRPr>
            </a:lvl4pPr>
            <a:lvl5pPr marL="1828800" indent="0">
              <a:buNone/>
              <a:defRPr sz="1600">
                <a:solidFill>
                  <a:srgbClr val="6C6C6C"/>
                </a:solidFill>
              </a:defRPr>
            </a:lvl5pPr>
          </a:lstStyle>
          <a:p>
            <a:pPr lvl="0"/>
            <a:r>
              <a:rPr lang="en-AU" dirty="0" smtClean="0"/>
              <a:t>We are a digital creative agency and we are 5 years old.</a:t>
            </a:r>
          </a:p>
        </p:txBody>
      </p:sp>
    </p:spTree>
    <p:extLst>
      <p:ext uri="{BB962C8B-B14F-4D97-AF65-F5344CB8AC3E}">
        <p14:creationId xmlns:p14="http://schemas.microsoft.com/office/powerpoint/2010/main" val="40534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6" name="Rectangle 5"/>
          <p:cNvSpPr/>
          <p:nvPr userDrawn="1"/>
        </p:nvSpPr>
        <p:spPr>
          <a:xfrm>
            <a:off x="8" y="6358470"/>
            <a:ext cx="7831667" cy="4995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0" y="1"/>
            <a:ext cx="9144000" cy="6858002"/>
          </a:xfrm>
          <a:prstGeom prst="rect">
            <a:avLst/>
          </a:prstGeom>
        </p:spPr>
        <p:txBody>
          <a:bodyPr/>
          <a:lstStyle/>
          <a:p>
            <a:endParaRPr lang="en-US"/>
          </a:p>
        </p:txBody>
      </p:sp>
      <p:sp>
        <p:nvSpPr>
          <p:cNvPr id="5" name="Title 1"/>
          <p:cNvSpPr>
            <a:spLocks noGrp="1"/>
          </p:cNvSpPr>
          <p:nvPr>
            <p:ph type="title" hasCustomPrompt="1"/>
          </p:nvPr>
        </p:nvSpPr>
        <p:spPr>
          <a:xfrm>
            <a:off x="1146175" y="530723"/>
            <a:ext cx="3352800" cy="5827747"/>
          </a:xfrm>
          <a:prstGeom prst="rect">
            <a:avLst/>
          </a:prstGeom>
        </p:spPr>
        <p:txBody>
          <a:bodyPr anchor="ctr">
            <a:normAutofit/>
          </a:bodyPr>
          <a:lstStyle>
            <a:lvl1pPr algn="l">
              <a:defRPr sz="4000" b="1" baseline="0">
                <a:solidFill>
                  <a:srgbClr val="363636"/>
                </a:solidFill>
              </a:defRPr>
            </a:lvl1pPr>
          </a:lstStyle>
          <a:p>
            <a:r>
              <a:rPr lang="en-AU" dirty="0" smtClean="0"/>
              <a:t>place this text where ever you can on the page</a:t>
            </a:r>
            <a:endParaRPr lang="en-US" dirty="0"/>
          </a:p>
        </p:txBody>
      </p:sp>
    </p:spTree>
    <p:extLst>
      <p:ext uri="{BB962C8B-B14F-4D97-AF65-F5344CB8AC3E}">
        <p14:creationId xmlns:p14="http://schemas.microsoft.com/office/powerpoint/2010/main" val="11614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Verrtical Picture with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03641" y="488387"/>
            <a:ext cx="3633960" cy="566740"/>
          </a:xfrm>
          <a:prstGeom prst="rect">
            <a:avLst/>
          </a:prstGeom>
        </p:spPr>
        <p:txBody>
          <a:bodyPr anchor="b"/>
          <a:lstStyle>
            <a:lvl1pPr algn="l">
              <a:defRPr sz="2000" b="1" baseline="0">
                <a:solidFill>
                  <a:srgbClr val="363636"/>
                </a:solidFill>
              </a:defRPr>
            </a:lvl1pPr>
          </a:lstStyle>
          <a:p>
            <a:r>
              <a:rPr lang="en-AU" dirty="0" err="1" smtClean="0"/>
              <a:t>loweercase</a:t>
            </a:r>
            <a:r>
              <a:rPr lang="en-AU" dirty="0" smtClean="0"/>
              <a:t> title</a:t>
            </a:r>
            <a:endParaRPr lang="en-US" dirty="0"/>
          </a:p>
        </p:txBody>
      </p:sp>
      <p:sp>
        <p:nvSpPr>
          <p:cNvPr id="4" name="Text Placeholder 3"/>
          <p:cNvSpPr>
            <a:spLocks noGrp="1"/>
          </p:cNvSpPr>
          <p:nvPr>
            <p:ph type="body" sz="half" idx="2" hasCustomPrompt="1"/>
          </p:nvPr>
        </p:nvSpPr>
        <p:spPr>
          <a:xfrm>
            <a:off x="5103641" y="1055123"/>
            <a:ext cx="3633960" cy="5117076"/>
          </a:xfrm>
          <a:prstGeom prst="rect">
            <a:avLst/>
          </a:prstGeom>
        </p:spPr>
        <p:txBody>
          <a:bodyPr>
            <a:normAutofit/>
          </a:bodyPr>
          <a:lstStyle>
            <a:lvl1pPr marL="0" indent="0">
              <a:buNone/>
              <a:defRPr sz="1200">
                <a:solidFill>
                  <a:srgbClr val="6C6C6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smtClean="0"/>
              <a:t>Click to edit master text styles</a:t>
            </a:r>
          </a:p>
        </p:txBody>
      </p:sp>
      <p:sp>
        <p:nvSpPr>
          <p:cNvPr id="3" name="Picture Placeholder 2"/>
          <p:cNvSpPr>
            <a:spLocks noGrp="1"/>
          </p:cNvSpPr>
          <p:nvPr>
            <p:ph type="pic" idx="1"/>
          </p:nvPr>
        </p:nvSpPr>
        <p:spPr>
          <a:xfrm>
            <a:off x="0" y="3174"/>
            <a:ext cx="4572000" cy="685482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Tree>
    <p:extLst>
      <p:ext uri="{BB962C8B-B14F-4D97-AF65-F5344CB8AC3E}">
        <p14:creationId xmlns:p14="http://schemas.microsoft.com/office/powerpoint/2010/main" val="2499218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1_Verrtical Picture with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6425" y="488387"/>
            <a:ext cx="3355975" cy="566740"/>
          </a:xfrm>
          <a:prstGeom prst="rect">
            <a:avLst/>
          </a:prstGeom>
        </p:spPr>
        <p:txBody>
          <a:bodyPr anchor="b"/>
          <a:lstStyle>
            <a:lvl1pPr algn="l">
              <a:defRPr sz="2000" b="1">
                <a:solidFill>
                  <a:srgbClr val="363636"/>
                </a:solidFill>
              </a:defRPr>
            </a:lvl1pPr>
          </a:lstStyle>
          <a:p>
            <a:r>
              <a:rPr lang="en-AU" dirty="0" smtClean="0"/>
              <a:t>click to edit master title style</a:t>
            </a:r>
            <a:endParaRPr lang="en-US" dirty="0"/>
          </a:p>
        </p:txBody>
      </p:sp>
      <p:sp>
        <p:nvSpPr>
          <p:cNvPr id="4" name="Text Placeholder 3"/>
          <p:cNvSpPr>
            <a:spLocks noGrp="1"/>
          </p:cNvSpPr>
          <p:nvPr>
            <p:ph type="body" sz="half" idx="2"/>
          </p:nvPr>
        </p:nvSpPr>
        <p:spPr>
          <a:xfrm>
            <a:off x="606425" y="1055123"/>
            <a:ext cx="3355975" cy="5117076"/>
          </a:xfrm>
          <a:prstGeom prst="rect">
            <a:avLst/>
          </a:prstGeom>
        </p:spPr>
        <p:txBody>
          <a:bodyPr>
            <a:normAutofit/>
          </a:bodyPr>
          <a:lstStyle>
            <a:lvl1pPr marL="0" indent="0">
              <a:buNone/>
              <a:defRPr sz="1200">
                <a:solidFill>
                  <a:srgbClr val="6C6C6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smtClean="0"/>
              <a:t>Click to edit Master text styles</a:t>
            </a:r>
          </a:p>
        </p:txBody>
      </p:sp>
      <p:sp>
        <p:nvSpPr>
          <p:cNvPr id="3" name="Picture Placeholder 2"/>
          <p:cNvSpPr>
            <a:spLocks noGrp="1"/>
          </p:cNvSpPr>
          <p:nvPr>
            <p:ph type="pic" idx="1"/>
          </p:nvPr>
        </p:nvSpPr>
        <p:spPr>
          <a:xfrm>
            <a:off x="4572000" y="3174"/>
            <a:ext cx="4572000" cy="685482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Tree>
    <p:extLst>
      <p:ext uri="{BB962C8B-B14F-4D97-AF65-F5344CB8AC3E}">
        <p14:creationId xmlns:p14="http://schemas.microsoft.com/office/powerpoint/2010/main" val="2192423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Pictur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0" y="488388"/>
            <a:ext cx="3352800" cy="5827747"/>
          </a:xfrm>
          <a:prstGeom prst="rect">
            <a:avLst/>
          </a:prstGeom>
        </p:spPr>
        <p:txBody>
          <a:bodyPr anchor="ctr">
            <a:normAutofit/>
          </a:bodyPr>
          <a:lstStyle>
            <a:lvl1pPr algn="l">
              <a:defRPr sz="4000" b="1" baseline="0">
                <a:solidFill>
                  <a:srgbClr val="363636"/>
                </a:solidFill>
              </a:defRPr>
            </a:lvl1pPr>
          </a:lstStyle>
          <a:p>
            <a:r>
              <a:rPr lang="en-AU" dirty="0" smtClean="0"/>
              <a:t>all lowercase title goes here</a:t>
            </a:r>
            <a:endParaRPr lang="en-US" dirty="0"/>
          </a:p>
        </p:txBody>
      </p:sp>
      <p:sp>
        <p:nvSpPr>
          <p:cNvPr id="3" name="Picture Placeholder 2"/>
          <p:cNvSpPr>
            <a:spLocks noGrp="1"/>
          </p:cNvSpPr>
          <p:nvPr>
            <p:ph type="pic" idx="1"/>
          </p:nvPr>
        </p:nvSpPr>
        <p:spPr>
          <a:xfrm>
            <a:off x="0" y="3174"/>
            <a:ext cx="4572000" cy="685482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Tree>
    <p:extLst>
      <p:ext uri="{BB962C8B-B14F-4D97-AF65-F5344CB8AC3E}">
        <p14:creationId xmlns:p14="http://schemas.microsoft.com/office/powerpoint/2010/main" val="3374774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Vertical Pictur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375" y="488388"/>
            <a:ext cx="3387725" cy="5827747"/>
          </a:xfrm>
          <a:prstGeom prst="rect">
            <a:avLst/>
          </a:prstGeom>
        </p:spPr>
        <p:txBody>
          <a:bodyPr anchor="ctr">
            <a:normAutofit/>
          </a:bodyPr>
          <a:lstStyle>
            <a:lvl1pPr algn="l">
              <a:defRPr sz="4000" b="1">
                <a:solidFill>
                  <a:srgbClr val="363636"/>
                </a:solidFill>
              </a:defRPr>
            </a:lvl1pPr>
          </a:lstStyle>
          <a:p>
            <a:r>
              <a:rPr lang="en-AU" dirty="0" smtClean="0"/>
              <a:t>all lowercase title goes here</a:t>
            </a:r>
            <a:endParaRPr lang="en-US" dirty="0"/>
          </a:p>
        </p:txBody>
      </p:sp>
      <p:sp>
        <p:nvSpPr>
          <p:cNvPr id="4" name="Picture Placeholder 2"/>
          <p:cNvSpPr>
            <a:spLocks noGrp="1"/>
          </p:cNvSpPr>
          <p:nvPr>
            <p:ph type="pic" idx="1"/>
          </p:nvPr>
        </p:nvSpPr>
        <p:spPr>
          <a:xfrm>
            <a:off x="4572000" y="0"/>
            <a:ext cx="4572000" cy="685482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Tree>
    <p:extLst>
      <p:ext uri="{BB962C8B-B14F-4D97-AF65-F5344CB8AC3E}">
        <p14:creationId xmlns:p14="http://schemas.microsoft.com/office/powerpoint/2010/main" val="469224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4585" y="274639"/>
            <a:ext cx="7066482" cy="2891896"/>
          </a:xfrm>
          <a:prstGeom prst="rect">
            <a:avLst/>
          </a:prstGeom>
        </p:spPr>
        <p:txBody>
          <a:bodyPr anchor="b"/>
          <a:lstStyle>
            <a:lvl1pPr>
              <a:defRPr sz="4000" spc="-150">
                <a:solidFill>
                  <a:srgbClr val="363636"/>
                </a:solidFill>
              </a:defRPr>
            </a:lvl1pPr>
          </a:lstStyle>
          <a:p>
            <a:r>
              <a:rPr lang="en-AU" dirty="0" smtClean="0"/>
              <a:t>Sentence case title. Multiple lines as many as you like.</a:t>
            </a:r>
            <a:endParaRPr lang="en-US" dirty="0"/>
          </a:p>
        </p:txBody>
      </p:sp>
      <p:sp>
        <p:nvSpPr>
          <p:cNvPr id="8" name="Text Placeholder 7"/>
          <p:cNvSpPr>
            <a:spLocks noGrp="1"/>
          </p:cNvSpPr>
          <p:nvPr>
            <p:ph type="body" sz="quarter" idx="11" hasCustomPrompt="1"/>
          </p:nvPr>
        </p:nvSpPr>
        <p:spPr>
          <a:xfrm>
            <a:off x="1058343" y="3166533"/>
            <a:ext cx="4097867" cy="824843"/>
          </a:xfrm>
          <a:prstGeom prst="rect">
            <a:avLst/>
          </a:prstGeom>
        </p:spPr>
        <p:txBody>
          <a:bodyPr>
            <a:normAutofit/>
          </a:bodyPr>
          <a:lstStyle>
            <a:lvl1pPr marL="0" indent="0">
              <a:buNone/>
              <a:defRPr sz="1400" baseline="0">
                <a:solidFill>
                  <a:srgbClr val="6C6C6C"/>
                </a:solidFill>
              </a:defRPr>
            </a:lvl1pPr>
            <a:lvl5pPr marL="1828800" indent="0">
              <a:buNone/>
              <a:defRPr/>
            </a:lvl5pPr>
          </a:lstStyle>
          <a:p>
            <a:pPr lvl="0"/>
            <a:r>
              <a:rPr lang="en-US" dirty="0" smtClean="0"/>
              <a:t>October 17th 2012</a:t>
            </a:r>
          </a:p>
          <a:p>
            <a:pPr lvl="0"/>
            <a:r>
              <a:rPr lang="en-US" dirty="0" smtClean="0"/>
              <a:t>Author: Mike Hill</a:t>
            </a:r>
          </a:p>
          <a:p>
            <a:pPr lvl="0"/>
            <a:r>
              <a:rPr lang="en-US" dirty="0" smtClean="0"/>
              <a:t>Job Number: 1342</a:t>
            </a:r>
            <a:endParaRPr lang="en-US" dirty="0"/>
          </a:p>
        </p:txBody>
      </p:sp>
      <p:sp>
        <p:nvSpPr>
          <p:cNvPr id="11" name="Rectangle 10"/>
          <p:cNvSpPr/>
          <p:nvPr userDrawn="1"/>
        </p:nvSpPr>
        <p:spPr>
          <a:xfrm>
            <a:off x="0" y="6261100"/>
            <a:ext cx="9144000" cy="59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13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51472" y="1538251"/>
            <a:ext cx="7782928" cy="4646652"/>
          </a:xfrm>
          <a:prstGeom prst="rect">
            <a:avLst/>
          </a:prstGeom>
        </p:spPr>
        <p:txBody>
          <a:bodyPr>
            <a:normAutofit/>
          </a:bodyPr>
          <a:lstStyle>
            <a:lvl1pPr marL="342900" indent="-342900">
              <a:buSzPct val="70000"/>
              <a:buFontTx/>
              <a:buBlip>
                <a:blip r:embed="rId2"/>
              </a:buBlip>
              <a:defRPr sz="2000" spc="0">
                <a:solidFill>
                  <a:srgbClr val="6C6C6C"/>
                </a:solidFill>
              </a:defRPr>
            </a:lvl1pPr>
            <a:lvl2pPr>
              <a:defRPr sz="2000">
                <a:solidFill>
                  <a:srgbClr val="6C6C6C"/>
                </a:solidFill>
              </a:defRPr>
            </a:lvl2pPr>
            <a:lvl3pPr>
              <a:defRPr sz="1600">
                <a:solidFill>
                  <a:srgbClr val="6C6C6C"/>
                </a:solidFill>
              </a:defRPr>
            </a:lvl3pPr>
            <a:lvl4pPr>
              <a:defRPr sz="1600">
                <a:solidFill>
                  <a:srgbClr val="6C6C6C"/>
                </a:solidFill>
              </a:defRPr>
            </a:lvl4pPr>
            <a:lvl5pPr>
              <a:defRPr sz="1600">
                <a:solidFill>
                  <a:srgbClr val="6C6C6C"/>
                </a:solidFill>
              </a:defRPr>
            </a:lvl5pPr>
          </a:lstStyle>
          <a:p>
            <a:pPr lvl="0"/>
            <a:r>
              <a:rPr lang="en-AU" dirty="0" smtClean="0"/>
              <a:t>We are a digital creative agency and we are 5 years old.</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4" name="Title 1"/>
          <p:cNvSpPr>
            <a:spLocks noGrp="1"/>
          </p:cNvSpPr>
          <p:nvPr>
            <p:ph type="title" hasCustomPrompt="1"/>
          </p:nvPr>
        </p:nvSpPr>
        <p:spPr>
          <a:xfrm>
            <a:off x="1053488" y="763236"/>
            <a:ext cx="7480912" cy="707886"/>
          </a:xfrm>
          <a:prstGeom prst="rect">
            <a:avLst/>
          </a:prstGeom>
        </p:spPr>
        <p:txBody>
          <a:bodyPr>
            <a:normAutofit/>
          </a:bodyPr>
          <a:lstStyle>
            <a:lvl1pPr>
              <a:defRPr sz="4000" spc="-150">
                <a:solidFill>
                  <a:srgbClr val="363636"/>
                </a:solidFill>
              </a:defRPr>
            </a:lvl1pPr>
          </a:lstStyle>
          <a:p>
            <a:r>
              <a:rPr lang="en-AU" dirty="0" smtClean="0"/>
              <a:t>bulleted list</a:t>
            </a:r>
            <a:endParaRPr lang="en-US" dirty="0"/>
          </a:p>
        </p:txBody>
      </p:sp>
    </p:spTree>
    <p:extLst>
      <p:ext uri="{BB962C8B-B14F-4D97-AF65-F5344CB8AC3E}">
        <p14:creationId xmlns:p14="http://schemas.microsoft.com/office/powerpoint/2010/main" val="2700787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3488" y="763236"/>
            <a:ext cx="7480912" cy="707886"/>
          </a:xfrm>
          <a:prstGeom prst="rect">
            <a:avLst/>
          </a:prstGeom>
        </p:spPr>
        <p:txBody>
          <a:bodyPr>
            <a:normAutofit/>
          </a:bodyPr>
          <a:lstStyle>
            <a:lvl1pPr>
              <a:defRPr sz="4000" spc="-150">
                <a:solidFill>
                  <a:srgbClr val="363636"/>
                </a:solidFill>
              </a:defRPr>
            </a:lvl1pPr>
          </a:lstStyle>
          <a:p>
            <a:r>
              <a:rPr lang="en-AU" dirty="0" smtClean="0"/>
              <a:t>numbered list</a:t>
            </a:r>
            <a:endParaRPr lang="en-US" dirty="0"/>
          </a:p>
        </p:txBody>
      </p:sp>
      <p:sp>
        <p:nvSpPr>
          <p:cNvPr id="3" name="Content Placeholder 2"/>
          <p:cNvSpPr>
            <a:spLocks noGrp="1"/>
          </p:cNvSpPr>
          <p:nvPr>
            <p:ph idx="1" hasCustomPrompt="1"/>
          </p:nvPr>
        </p:nvSpPr>
        <p:spPr>
          <a:xfrm>
            <a:off x="751472" y="1538251"/>
            <a:ext cx="7782928" cy="4646652"/>
          </a:xfrm>
          <a:prstGeom prst="rect">
            <a:avLst/>
          </a:prstGeom>
        </p:spPr>
        <p:txBody>
          <a:bodyPr>
            <a:normAutofit/>
          </a:bodyPr>
          <a:lstStyle>
            <a:lvl1pPr marL="355600" indent="-355600">
              <a:buSzPct val="60000"/>
              <a:buFont typeface="+mj-lt"/>
              <a:buAutoNum type="arabicPeriod"/>
              <a:defRPr sz="2000" spc="0">
                <a:solidFill>
                  <a:srgbClr val="6C6C6C"/>
                </a:solidFill>
              </a:defRPr>
            </a:lvl1pPr>
            <a:lvl2pPr marL="627063" indent="-169863">
              <a:buSzPct val="80000"/>
              <a:buFont typeface="+mj-lt"/>
              <a:buAutoNum type="romanLcPeriod"/>
              <a:defRPr sz="1600">
                <a:solidFill>
                  <a:srgbClr val="6C6C6C"/>
                </a:solidFill>
              </a:defRPr>
            </a:lvl2pPr>
            <a:lvl3pPr marL="1074738" indent="-160338">
              <a:buSzPct val="80000"/>
              <a:buFont typeface="+mj-lt"/>
              <a:buAutoNum type="alphaLcParenR"/>
              <a:defRPr sz="1600">
                <a:solidFill>
                  <a:srgbClr val="6C6C6C"/>
                </a:solidFill>
              </a:defRPr>
            </a:lvl3pPr>
            <a:lvl4pPr marL="1524000" indent="-152400">
              <a:buSzPct val="70000"/>
              <a:buFont typeface="+mj-lt"/>
              <a:buAutoNum type="arabicPeriod"/>
              <a:defRPr sz="1400">
                <a:solidFill>
                  <a:srgbClr val="6C6C6C"/>
                </a:solidFill>
              </a:defRPr>
            </a:lvl4pPr>
            <a:lvl5pPr marL="1973263" indent="-144463">
              <a:buSzPct val="70000"/>
              <a:buFont typeface="+mj-lt"/>
              <a:buAutoNum type="arabicPeriod"/>
              <a:defRPr sz="1200">
                <a:solidFill>
                  <a:srgbClr val="6C6C6C"/>
                </a:solidFill>
              </a:defRPr>
            </a:lvl5pPr>
          </a:lstStyle>
          <a:p>
            <a:pPr lvl="0"/>
            <a:r>
              <a:rPr lang="en-AU" dirty="0" smtClean="0"/>
              <a:t>Introduction to the team</a:t>
            </a:r>
          </a:p>
          <a:p>
            <a:pPr lvl="0"/>
            <a:r>
              <a:rPr lang="en-AU" dirty="0" smtClean="0"/>
              <a:t>The brief</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3017228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Copy Pag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85246" y="1538251"/>
            <a:ext cx="7178229" cy="4646652"/>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Pct val="70000"/>
              <a:buFontTx/>
              <a:buNone/>
              <a:tabLst/>
              <a:defRPr lang="en-US" sz="1200" smtClean="0">
                <a:solidFill>
                  <a:srgbClr val="6C6C6C"/>
                </a:solidFill>
              </a:defRPr>
            </a:lvl1pPr>
            <a:lvl2pPr marL="457200" indent="0">
              <a:buFontTx/>
              <a:buNone/>
              <a:defRPr sz="2000">
                <a:solidFill>
                  <a:srgbClr val="6C6C6C"/>
                </a:solidFill>
              </a:defRPr>
            </a:lvl2pPr>
            <a:lvl3pPr marL="914400" indent="0">
              <a:buFontTx/>
              <a:buNone/>
              <a:defRPr sz="1600">
                <a:solidFill>
                  <a:srgbClr val="6C6C6C"/>
                </a:solidFill>
              </a:defRPr>
            </a:lvl3pPr>
            <a:lvl4pPr marL="1371600" indent="0">
              <a:buFontTx/>
              <a:buNone/>
              <a:defRPr sz="1600">
                <a:solidFill>
                  <a:srgbClr val="6C6C6C"/>
                </a:solidFill>
              </a:defRPr>
            </a:lvl4pPr>
            <a:lvl5pPr marL="1828800" indent="0">
              <a:buFontTx/>
              <a:buNone/>
              <a:defRPr sz="1600">
                <a:solidFill>
                  <a:srgbClr val="6C6C6C"/>
                </a:solidFill>
              </a:defRPr>
            </a:lvl5pPr>
          </a:lstStyle>
          <a:p>
            <a:pPr lvl="0"/>
            <a:r>
              <a:rPr lang="en-AU" dirty="0" err="1" smtClean="0"/>
              <a:t>Lorem</a:t>
            </a:r>
            <a:r>
              <a:rPr lang="en-AU" dirty="0" smtClean="0"/>
              <a:t> </a:t>
            </a:r>
            <a:r>
              <a:rPr lang="en-AU" dirty="0" err="1" smtClean="0"/>
              <a:t>ipsum</a:t>
            </a:r>
            <a:r>
              <a:rPr lang="en-AU" dirty="0" smtClean="0"/>
              <a:t> </a:t>
            </a:r>
            <a:r>
              <a:rPr lang="en-AU" dirty="0" err="1" smtClean="0"/>
              <a:t>dolor</a:t>
            </a:r>
            <a:r>
              <a:rPr lang="en-AU" dirty="0" smtClean="0"/>
              <a:t> sit </a:t>
            </a:r>
            <a:r>
              <a:rPr lang="en-AU" dirty="0" err="1" smtClean="0"/>
              <a:t>amet</a:t>
            </a:r>
            <a:r>
              <a:rPr lang="en-AU" dirty="0" smtClean="0"/>
              <a:t>, </a:t>
            </a:r>
            <a:r>
              <a:rPr lang="en-AU" dirty="0" err="1" smtClean="0"/>
              <a:t>consectetur</a:t>
            </a:r>
            <a:r>
              <a:rPr lang="en-AU" dirty="0" smtClean="0"/>
              <a:t> </a:t>
            </a:r>
            <a:r>
              <a:rPr lang="en-AU" dirty="0" err="1" smtClean="0"/>
              <a:t>adipiscing</a:t>
            </a:r>
            <a:r>
              <a:rPr lang="en-AU" dirty="0" smtClean="0"/>
              <a:t> </a:t>
            </a:r>
            <a:r>
              <a:rPr lang="en-AU" dirty="0" err="1" smtClean="0"/>
              <a:t>elit</a:t>
            </a:r>
            <a:r>
              <a:rPr lang="en-AU" dirty="0" smtClean="0"/>
              <a:t>. </a:t>
            </a:r>
          </a:p>
          <a:p>
            <a:pPr lvl="0"/>
            <a:endParaRPr lang="en-AU" dirty="0" smtClean="0"/>
          </a:p>
          <a:p>
            <a:pPr marL="0" marR="0" lvl="0" indent="0" algn="l" defTabSz="457200" rtl="0" eaLnBrk="1" fontAlgn="auto" latinLnBrk="0" hangingPunct="1">
              <a:lnSpc>
                <a:spcPct val="100000"/>
              </a:lnSpc>
              <a:spcBef>
                <a:spcPct val="20000"/>
              </a:spcBef>
              <a:spcAft>
                <a:spcPts val="0"/>
              </a:spcAft>
              <a:buClrTx/>
              <a:buSzPct val="70000"/>
              <a:buFontTx/>
              <a:buNone/>
              <a:tabLst/>
              <a:defRPr/>
            </a:pPr>
            <a:r>
              <a:rPr lang="en-AU" dirty="0" smtClean="0"/>
              <a:t>Integer </a:t>
            </a:r>
            <a:r>
              <a:rPr lang="en-AU" dirty="0" err="1" smtClean="0"/>
              <a:t>placerat</a:t>
            </a:r>
            <a:r>
              <a:rPr lang="en-AU" dirty="0" smtClean="0"/>
              <a:t> mi vitae </a:t>
            </a:r>
            <a:r>
              <a:rPr lang="en-AU" dirty="0" err="1" smtClean="0"/>
              <a:t>nulla</a:t>
            </a:r>
            <a:r>
              <a:rPr lang="en-AU" dirty="0" smtClean="0"/>
              <a:t> </a:t>
            </a:r>
            <a:r>
              <a:rPr lang="en-AU" dirty="0" err="1" smtClean="0"/>
              <a:t>tempor</a:t>
            </a:r>
            <a:r>
              <a:rPr lang="en-AU" dirty="0" smtClean="0"/>
              <a:t> vitae </a:t>
            </a:r>
            <a:r>
              <a:rPr lang="en-AU" dirty="0" err="1" smtClean="0"/>
              <a:t>consequat</a:t>
            </a:r>
            <a:r>
              <a:rPr lang="en-AU" dirty="0" smtClean="0"/>
              <a:t> </a:t>
            </a:r>
            <a:r>
              <a:rPr lang="en-AU" dirty="0" err="1" smtClean="0"/>
              <a:t>diam</a:t>
            </a:r>
            <a:r>
              <a:rPr lang="en-AU" dirty="0" smtClean="0"/>
              <a:t> </a:t>
            </a:r>
            <a:r>
              <a:rPr lang="en-AU" dirty="0" err="1" smtClean="0"/>
              <a:t>congue</a:t>
            </a:r>
            <a:r>
              <a:rPr lang="en-AU" dirty="0" smtClean="0"/>
              <a:t>. </a:t>
            </a:r>
            <a:r>
              <a:rPr lang="en-AU" dirty="0" err="1" smtClean="0"/>
              <a:t>Nunc</a:t>
            </a:r>
            <a:r>
              <a:rPr lang="en-AU" dirty="0" smtClean="0"/>
              <a:t> </a:t>
            </a:r>
            <a:r>
              <a:rPr lang="en-AU" dirty="0" err="1" smtClean="0"/>
              <a:t>commodo</a:t>
            </a:r>
            <a:r>
              <a:rPr lang="en-AU" dirty="0" smtClean="0"/>
              <a:t>, </a:t>
            </a:r>
            <a:r>
              <a:rPr lang="en-AU" dirty="0" err="1" smtClean="0"/>
              <a:t>erat</a:t>
            </a:r>
            <a:r>
              <a:rPr lang="en-AU" dirty="0" smtClean="0"/>
              <a:t> at </a:t>
            </a:r>
            <a:r>
              <a:rPr lang="en-AU" dirty="0" err="1" smtClean="0"/>
              <a:t>adipiscing</a:t>
            </a:r>
            <a:r>
              <a:rPr lang="en-AU" dirty="0" smtClean="0"/>
              <a:t> </a:t>
            </a:r>
            <a:r>
              <a:rPr lang="en-AU" dirty="0" err="1" smtClean="0"/>
              <a:t>volutpat</a:t>
            </a:r>
            <a:r>
              <a:rPr lang="en-AU" dirty="0" smtClean="0"/>
              <a:t>, quam </a:t>
            </a:r>
            <a:r>
              <a:rPr lang="en-AU" dirty="0" err="1" smtClean="0"/>
              <a:t>nibh</a:t>
            </a:r>
            <a:r>
              <a:rPr lang="en-AU" dirty="0" smtClean="0"/>
              <a:t> </a:t>
            </a:r>
            <a:r>
              <a:rPr lang="en-AU" dirty="0" err="1" smtClean="0"/>
              <a:t>pellentesque</a:t>
            </a:r>
            <a:r>
              <a:rPr lang="en-AU" dirty="0" smtClean="0"/>
              <a:t> </a:t>
            </a:r>
            <a:r>
              <a:rPr lang="en-AU" dirty="0" err="1" smtClean="0"/>
              <a:t>augue</a:t>
            </a:r>
            <a:r>
              <a:rPr lang="en-AU" dirty="0" smtClean="0"/>
              <a:t>, </a:t>
            </a:r>
            <a:r>
              <a:rPr lang="en-AU" dirty="0" err="1" smtClean="0"/>
              <a:t>eu</a:t>
            </a:r>
            <a:r>
              <a:rPr lang="en-AU" dirty="0" smtClean="0"/>
              <a:t> </a:t>
            </a:r>
            <a:r>
              <a:rPr lang="en-AU" dirty="0" err="1" smtClean="0"/>
              <a:t>interdum</a:t>
            </a:r>
            <a:r>
              <a:rPr lang="en-AU" dirty="0" smtClean="0"/>
              <a:t> </a:t>
            </a:r>
            <a:r>
              <a:rPr lang="en-AU" dirty="0" err="1" smtClean="0"/>
              <a:t>augue</a:t>
            </a:r>
            <a:r>
              <a:rPr lang="en-AU" dirty="0" smtClean="0"/>
              <a:t> </a:t>
            </a:r>
            <a:r>
              <a:rPr lang="en-AU" dirty="0" err="1" smtClean="0"/>
              <a:t>elit</a:t>
            </a:r>
            <a:r>
              <a:rPr lang="en-AU" dirty="0" smtClean="0"/>
              <a:t> </a:t>
            </a:r>
            <a:r>
              <a:rPr lang="en-AU" dirty="0" err="1" smtClean="0"/>
              <a:t>vel</a:t>
            </a:r>
            <a:r>
              <a:rPr lang="en-AU" dirty="0" smtClean="0"/>
              <a:t> </a:t>
            </a:r>
            <a:r>
              <a:rPr lang="en-AU" dirty="0" err="1" smtClean="0"/>
              <a:t>felis</a:t>
            </a:r>
            <a:r>
              <a:rPr lang="en-AU" dirty="0" smtClean="0"/>
              <a:t>. Class </a:t>
            </a:r>
            <a:r>
              <a:rPr lang="en-AU" dirty="0" err="1" smtClean="0"/>
              <a:t>aptent</a:t>
            </a:r>
            <a:r>
              <a:rPr lang="en-AU" dirty="0" smtClean="0"/>
              <a:t> </a:t>
            </a:r>
            <a:r>
              <a:rPr lang="en-AU" dirty="0" err="1" smtClean="0"/>
              <a:t>taciti</a:t>
            </a:r>
            <a:r>
              <a:rPr lang="en-AU" dirty="0" smtClean="0"/>
              <a:t> </a:t>
            </a:r>
            <a:r>
              <a:rPr lang="en-AU" dirty="0" err="1" smtClean="0"/>
              <a:t>sociosqu</a:t>
            </a:r>
            <a:r>
              <a:rPr lang="en-AU" dirty="0" smtClean="0"/>
              <a:t> ad </a:t>
            </a:r>
            <a:r>
              <a:rPr lang="en-AU" dirty="0" err="1" smtClean="0"/>
              <a:t>litora</a:t>
            </a:r>
            <a:r>
              <a:rPr lang="en-AU" dirty="0" smtClean="0"/>
              <a:t> </a:t>
            </a:r>
            <a:r>
              <a:rPr lang="en-AU" dirty="0" err="1" smtClean="0"/>
              <a:t>torquent</a:t>
            </a:r>
            <a:r>
              <a:rPr lang="en-AU" dirty="0" smtClean="0"/>
              <a:t> per </a:t>
            </a:r>
            <a:r>
              <a:rPr lang="en-AU" dirty="0" err="1" smtClean="0"/>
              <a:t>conubia</a:t>
            </a:r>
            <a:r>
              <a:rPr lang="en-AU" dirty="0" smtClean="0"/>
              <a:t> nostra, per </a:t>
            </a:r>
            <a:r>
              <a:rPr lang="en-AU" dirty="0" err="1" smtClean="0"/>
              <a:t>inceptos</a:t>
            </a:r>
            <a:r>
              <a:rPr lang="en-AU" dirty="0" smtClean="0"/>
              <a:t> </a:t>
            </a:r>
            <a:r>
              <a:rPr lang="en-AU" dirty="0" err="1" smtClean="0"/>
              <a:t>himenaeos</a:t>
            </a:r>
            <a:r>
              <a:rPr lang="en-AU" dirty="0" smtClean="0"/>
              <a:t>. </a:t>
            </a:r>
            <a:r>
              <a:rPr lang="en-AU" dirty="0" err="1" smtClean="0"/>
              <a:t>Morbi</a:t>
            </a:r>
            <a:r>
              <a:rPr lang="en-AU" dirty="0" smtClean="0"/>
              <a:t> et </a:t>
            </a:r>
            <a:r>
              <a:rPr lang="en-AU" dirty="0" err="1" smtClean="0"/>
              <a:t>orci</a:t>
            </a:r>
            <a:r>
              <a:rPr lang="en-AU" dirty="0" smtClean="0"/>
              <a:t> </a:t>
            </a:r>
            <a:r>
              <a:rPr lang="en-AU" dirty="0" err="1" smtClean="0"/>
              <a:t>nec</a:t>
            </a:r>
            <a:r>
              <a:rPr lang="en-AU" dirty="0" smtClean="0"/>
              <a:t> </a:t>
            </a:r>
            <a:r>
              <a:rPr lang="en-AU" dirty="0" err="1" smtClean="0"/>
              <a:t>tortor</a:t>
            </a:r>
            <a:r>
              <a:rPr lang="en-AU" dirty="0" smtClean="0"/>
              <a:t> </a:t>
            </a:r>
            <a:r>
              <a:rPr lang="en-AU" dirty="0" err="1" smtClean="0"/>
              <a:t>molestie</a:t>
            </a:r>
            <a:r>
              <a:rPr lang="en-AU" dirty="0" smtClean="0"/>
              <a:t> </a:t>
            </a:r>
            <a:r>
              <a:rPr lang="en-AU" dirty="0" err="1" smtClean="0"/>
              <a:t>ullamcorper</a:t>
            </a:r>
            <a:r>
              <a:rPr lang="en-AU" dirty="0" smtClean="0"/>
              <a:t>. </a:t>
            </a:r>
            <a:r>
              <a:rPr lang="en-AU" dirty="0" err="1" smtClean="0"/>
              <a:t>Sed</a:t>
            </a:r>
            <a:r>
              <a:rPr lang="en-AU" dirty="0" smtClean="0"/>
              <a:t> ac </a:t>
            </a:r>
            <a:r>
              <a:rPr lang="en-AU" dirty="0" err="1" smtClean="0"/>
              <a:t>diam</a:t>
            </a:r>
            <a:r>
              <a:rPr lang="en-AU" dirty="0" smtClean="0"/>
              <a:t> </a:t>
            </a:r>
            <a:r>
              <a:rPr lang="en-AU" dirty="0" err="1" smtClean="0"/>
              <a:t>justo</a:t>
            </a:r>
            <a:r>
              <a:rPr lang="en-AU" dirty="0" smtClean="0"/>
              <a:t>. </a:t>
            </a:r>
          </a:p>
          <a:p>
            <a:pPr marL="0" marR="0" lvl="0" indent="0" algn="l" defTabSz="457200" rtl="0" eaLnBrk="1" fontAlgn="auto" latinLnBrk="0" hangingPunct="1">
              <a:lnSpc>
                <a:spcPct val="100000"/>
              </a:lnSpc>
              <a:spcBef>
                <a:spcPct val="20000"/>
              </a:spcBef>
              <a:spcAft>
                <a:spcPts val="0"/>
              </a:spcAft>
              <a:buClrTx/>
              <a:buSzPct val="70000"/>
              <a:buFontTx/>
              <a:buNone/>
              <a:tabLst/>
              <a:defRPr/>
            </a:pPr>
            <a:endParaRPr lang="en-AU" dirty="0" smtClean="0"/>
          </a:p>
          <a:p>
            <a:pPr marL="0" marR="0" lvl="0" indent="0" algn="l" defTabSz="457200" rtl="0" eaLnBrk="1" fontAlgn="auto" latinLnBrk="0" hangingPunct="1">
              <a:lnSpc>
                <a:spcPct val="100000"/>
              </a:lnSpc>
              <a:spcBef>
                <a:spcPct val="20000"/>
              </a:spcBef>
              <a:spcAft>
                <a:spcPts val="0"/>
              </a:spcAft>
              <a:buClrTx/>
              <a:buSzPct val="70000"/>
              <a:buFontTx/>
              <a:buNone/>
              <a:tabLst/>
              <a:defRPr/>
            </a:pPr>
            <a:r>
              <a:rPr lang="en-AU" dirty="0" err="1" smtClean="0"/>
              <a:t>Duis</a:t>
            </a:r>
            <a:r>
              <a:rPr lang="en-AU" dirty="0" smtClean="0"/>
              <a:t> </a:t>
            </a:r>
            <a:r>
              <a:rPr lang="en-AU" dirty="0" err="1" smtClean="0"/>
              <a:t>consequat</a:t>
            </a:r>
            <a:r>
              <a:rPr lang="en-AU" dirty="0" smtClean="0"/>
              <a:t> </a:t>
            </a:r>
            <a:r>
              <a:rPr lang="en-AU" dirty="0" err="1" smtClean="0"/>
              <a:t>neque</a:t>
            </a:r>
            <a:r>
              <a:rPr lang="en-AU" dirty="0" smtClean="0"/>
              <a:t>, et </a:t>
            </a:r>
            <a:r>
              <a:rPr lang="en-AU" dirty="0" err="1" smtClean="0"/>
              <a:t>sollicitudin</a:t>
            </a:r>
            <a:r>
              <a:rPr lang="en-AU" dirty="0" smtClean="0"/>
              <a:t> </a:t>
            </a:r>
            <a:r>
              <a:rPr lang="en-AU" dirty="0" err="1" smtClean="0"/>
              <a:t>purus</a:t>
            </a:r>
            <a:r>
              <a:rPr lang="en-AU" dirty="0" smtClean="0"/>
              <a:t> </a:t>
            </a:r>
            <a:r>
              <a:rPr lang="en-AU" dirty="0" err="1" smtClean="0"/>
              <a:t>suscipit</a:t>
            </a:r>
            <a:r>
              <a:rPr lang="en-AU" dirty="0" smtClean="0"/>
              <a:t> a. </a:t>
            </a:r>
            <a:r>
              <a:rPr lang="en-AU" dirty="0" err="1" smtClean="0"/>
              <a:t>Nulla</a:t>
            </a:r>
            <a:r>
              <a:rPr lang="en-AU" dirty="0" smtClean="0"/>
              <a:t> </a:t>
            </a:r>
            <a:r>
              <a:rPr lang="en-AU" dirty="0" err="1" smtClean="0"/>
              <a:t>quis</a:t>
            </a:r>
            <a:r>
              <a:rPr lang="en-AU" dirty="0" smtClean="0"/>
              <a:t> </a:t>
            </a:r>
            <a:r>
              <a:rPr lang="en-AU" dirty="0" err="1" smtClean="0"/>
              <a:t>velit</a:t>
            </a:r>
            <a:r>
              <a:rPr lang="en-AU" dirty="0" smtClean="0"/>
              <a:t> </a:t>
            </a:r>
            <a:r>
              <a:rPr lang="en-AU" dirty="0" err="1" smtClean="0"/>
              <a:t>sed</a:t>
            </a:r>
            <a:r>
              <a:rPr lang="en-AU" dirty="0" smtClean="0"/>
              <a:t> </a:t>
            </a:r>
            <a:r>
              <a:rPr lang="en-AU" dirty="0" err="1" smtClean="0"/>
              <a:t>eros</a:t>
            </a:r>
            <a:r>
              <a:rPr lang="en-AU" dirty="0" smtClean="0"/>
              <a:t> </a:t>
            </a:r>
            <a:r>
              <a:rPr lang="en-AU" dirty="0" err="1" smtClean="0"/>
              <a:t>accumsan</a:t>
            </a:r>
            <a:r>
              <a:rPr lang="en-AU" dirty="0" smtClean="0"/>
              <a:t> </a:t>
            </a:r>
            <a:r>
              <a:rPr lang="en-AU" dirty="0" err="1" smtClean="0"/>
              <a:t>sodales</a:t>
            </a:r>
            <a:r>
              <a:rPr lang="en-AU" dirty="0" smtClean="0"/>
              <a:t> at </a:t>
            </a:r>
            <a:r>
              <a:rPr lang="en-AU" dirty="0" err="1" smtClean="0"/>
              <a:t>sed</a:t>
            </a:r>
            <a:r>
              <a:rPr lang="en-AU" dirty="0" smtClean="0"/>
              <a:t> quam. </a:t>
            </a:r>
            <a:r>
              <a:rPr lang="en-AU" dirty="0" err="1" smtClean="0"/>
              <a:t>Donec</a:t>
            </a:r>
            <a:r>
              <a:rPr lang="en-AU" dirty="0" smtClean="0"/>
              <a:t> vitae </a:t>
            </a:r>
            <a:r>
              <a:rPr lang="en-AU" dirty="0" err="1" smtClean="0"/>
              <a:t>leo</a:t>
            </a:r>
            <a:r>
              <a:rPr lang="en-AU" dirty="0" smtClean="0"/>
              <a:t> sit </a:t>
            </a:r>
            <a:r>
              <a:rPr lang="en-AU" dirty="0" err="1" smtClean="0"/>
              <a:t>amet</a:t>
            </a:r>
            <a:r>
              <a:rPr lang="en-AU" dirty="0" smtClean="0"/>
              <a:t> </a:t>
            </a:r>
            <a:r>
              <a:rPr lang="en-AU" dirty="0" err="1" smtClean="0"/>
              <a:t>risus</a:t>
            </a:r>
            <a:r>
              <a:rPr lang="en-AU" dirty="0" smtClean="0"/>
              <a:t> </a:t>
            </a:r>
            <a:r>
              <a:rPr lang="en-AU" dirty="0" err="1" smtClean="0"/>
              <a:t>malesuada</a:t>
            </a:r>
            <a:r>
              <a:rPr lang="en-AU" dirty="0" smtClean="0"/>
              <a:t> </a:t>
            </a:r>
            <a:r>
              <a:rPr lang="en-AU" dirty="0" err="1" smtClean="0"/>
              <a:t>gravida</a:t>
            </a:r>
            <a:r>
              <a:rPr lang="en-AU" dirty="0" smtClean="0"/>
              <a:t> in </a:t>
            </a:r>
            <a:r>
              <a:rPr lang="en-AU" dirty="0" err="1" smtClean="0"/>
              <a:t>quis</a:t>
            </a:r>
            <a:r>
              <a:rPr lang="en-AU" dirty="0" smtClean="0"/>
              <a:t> mi. </a:t>
            </a:r>
            <a:r>
              <a:rPr lang="en-AU" dirty="0" err="1" smtClean="0"/>
              <a:t>Aenean</a:t>
            </a:r>
            <a:r>
              <a:rPr lang="en-AU" dirty="0" smtClean="0"/>
              <a:t> </a:t>
            </a:r>
            <a:r>
              <a:rPr lang="en-AU" dirty="0" err="1" smtClean="0"/>
              <a:t>eget</a:t>
            </a:r>
            <a:r>
              <a:rPr lang="en-AU" dirty="0" smtClean="0"/>
              <a:t> </a:t>
            </a:r>
            <a:r>
              <a:rPr lang="en-AU" dirty="0" err="1" smtClean="0"/>
              <a:t>tortor</a:t>
            </a:r>
            <a:r>
              <a:rPr lang="en-AU" dirty="0" smtClean="0"/>
              <a:t> </a:t>
            </a:r>
            <a:r>
              <a:rPr lang="en-AU" dirty="0" err="1" smtClean="0"/>
              <a:t>nec</a:t>
            </a:r>
            <a:r>
              <a:rPr lang="en-AU" dirty="0" smtClean="0"/>
              <a:t> </a:t>
            </a:r>
            <a:r>
              <a:rPr lang="en-AU" dirty="0" err="1" smtClean="0"/>
              <a:t>est</a:t>
            </a:r>
            <a:r>
              <a:rPr lang="en-AU" dirty="0" smtClean="0"/>
              <a:t> </a:t>
            </a:r>
            <a:r>
              <a:rPr lang="en-AU" dirty="0" err="1" smtClean="0"/>
              <a:t>tincidunt</a:t>
            </a:r>
            <a:r>
              <a:rPr lang="en-AU" dirty="0" smtClean="0"/>
              <a:t> </a:t>
            </a:r>
            <a:r>
              <a:rPr lang="en-AU" dirty="0" err="1" smtClean="0"/>
              <a:t>gravida</a:t>
            </a:r>
            <a:r>
              <a:rPr lang="en-AU" dirty="0" smtClean="0"/>
              <a:t> in in ligula.</a:t>
            </a:r>
          </a:p>
          <a:p>
            <a:pPr marL="0" marR="0" lvl="0" indent="0" algn="l" defTabSz="457200" rtl="0" eaLnBrk="1" fontAlgn="auto" latinLnBrk="0" hangingPunct="1">
              <a:lnSpc>
                <a:spcPct val="100000"/>
              </a:lnSpc>
              <a:spcBef>
                <a:spcPct val="20000"/>
              </a:spcBef>
              <a:spcAft>
                <a:spcPts val="0"/>
              </a:spcAft>
              <a:buClrTx/>
              <a:buSzPct val="70000"/>
              <a:buFontTx/>
              <a:buNone/>
              <a:tabLst/>
              <a:defRPr/>
            </a:pPr>
            <a:endParaRPr lang="en-AU" dirty="0" smtClean="0"/>
          </a:p>
          <a:p>
            <a:pPr marL="0" marR="0" lvl="0" indent="0" algn="l" defTabSz="457200" rtl="0" eaLnBrk="1" fontAlgn="auto" latinLnBrk="0" hangingPunct="1">
              <a:lnSpc>
                <a:spcPct val="100000"/>
              </a:lnSpc>
              <a:spcBef>
                <a:spcPct val="20000"/>
              </a:spcBef>
              <a:spcAft>
                <a:spcPts val="0"/>
              </a:spcAft>
              <a:buClrTx/>
              <a:buSzPct val="70000"/>
              <a:buFontTx/>
              <a:buNone/>
              <a:tabLst/>
              <a:defRPr/>
            </a:pPr>
            <a:r>
              <a:rPr lang="en-AU" dirty="0" err="1" smtClean="0"/>
              <a:t>Nunc</a:t>
            </a:r>
            <a:r>
              <a:rPr lang="en-AU" dirty="0" smtClean="0"/>
              <a:t> </a:t>
            </a:r>
            <a:r>
              <a:rPr lang="en-AU" dirty="0" err="1" smtClean="0"/>
              <a:t>commodo</a:t>
            </a:r>
            <a:r>
              <a:rPr lang="en-AU" dirty="0" smtClean="0"/>
              <a:t>, </a:t>
            </a:r>
            <a:r>
              <a:rPr lang="en-AU" dirty="0" err="1" smtClean="0"/>
              <a:t>erat</a:t>
            </a:r>
            <a:r>
              <a:rPr lang="en-AU" dirty="0" smtClean="0"/>
              <a:t> at </a:t>
            </a:r>
            <a:r>
              <a:rPr lang="en-AU" dirty="0" err="1" smtClean="0"/>
              <a:t>adipiscing</a:t>
            </a:r>
            <a:r>
              <a:rPr lang="en-AU" dirty="0" smtClean="0"/>
              <a:t> </a:t>
            </a:r>
            <a:r>
              <a:rPr lang="en-AU" dirty="0" err="1" smtClean="0"/>
              <a:t>volutpat</a:t>
            </a:r>
            <a:r>
              <a:rPr lang="en-AU" dirty="0" smtClean="0"/>
              <a:t>, quam </a:t>
            </a:r>
            <a:r>
              <a:rPr lang="en-AU" dirty="0" err="1" smtClean="0"/>
              <a:t>nibh</a:t>
            </a:r>
            <a:r>
              <a:rPr lang="en-AU" dirty="0" smtClean="0"/>
              <a:t> </a:t>
            </a:r>
            <a:r>
              <a:rPr lang="en-AU" dirty="0" err="1" smtClean="0"/>
              <a:t>pellentesque</a:t>
            </a:r>
            <a:r>
              <a:rPr lang="en-AU" dirty="0" smtClean="0"/>
              <a:t> </a:t>
            </a:r>
            <a:r>
              <a:rPr lang="en-AU" dirty="0" err="1" smtClean="0"/>
              <a:t>augue</a:t>
            </a:r>
            <a:r>
              <a:rPr lang="en-AU" dirty="0" smtClean="0"/>
              <a:t>, </a:t>
            </a:r>
            <a:r>
              <a:rPr lang="en-AU" dirty="0" err="1" smtClean="0"/>
              <a:t>eu</a:t>
            </a:r>
            <a:r>
              <a:rPr lang="en-AU" dirty="0" smtClean="0"/>
              <a:t> </a:t>
            </a:r>
            <a:r>
              <a:rPr lang="en-AU" dirty="0" err="1" smtClean="0"/>
              <a:t>interdum</a:t>
            </a:r>
            <a:r>
              <a:rPr lang="en-AU" dirty="0" smtClean="0"/>
              <a:t> </a:t>
            </a:r>
            <a:r>
              <a:rPr lang="en-AU" dirty="0" err="1" smtClean="0"/>
              <a:t>augue</a:t>
            </a:r>
            <a:r>
              <a:rPr lang="en-AU" dirty="0" smtClean="0"/>
              <a:t> </a:t>
            </a:r>
            <a:r>
              <a:rPr lang="en-AU" dirty="0" err="1" smtClean="0"/>
              <a:t>elit</a:t>
            </a:r>
            <a:r>
              <a:rPr lang="en-AU" dirty="0" smtClean="0"/>
              <a:t> </a:t>
            </a:r>
            <a:r>
              <a:rPr lang="en-AU" dirty="0" err="1" smtClean="0"/>
              <a:t>vel</a:t>
            </a:r>
            <a:r>
              <a:rPr lang="en-AU" dirty="0" smtClean="0"/>
              <a:t> </a:t>
            </a:r>
            <a:r>
              <a:rPr lang="en-AU" dirty="0" err="1" smtClean="0"/>
              <a:t>felis</a:t>
            </a:r>
            <a:r>
              <a:rPr lang="en-AU" dirty="0" smtClean="0"/>
              <a:t>. Class </a:t>
            </a:r>
            <a:r>
              <a:rPr lang="en-AU" dirty="0" err="1" smtClean="0"/>
              <a:t>aptent</a:t>
            </a:r>
            <a:r>
              <a:rPr lang="en-AU" dirty="0" smtClean="0"/>
              <a:t> </a:t>
            </a:r>
            <a:r>
              <a:rPr lang="en-AU" dirty="0" err="1" smtClean="0"/>
              <a:t>taciti</a:t>
            </a:r>
            <a:r>
              <a:rPr lang="en-AU" dirty="0" smtClean="0"/>
              <a:t> </a:t>
            </a:r>
            <a:r>
              <a:rPr lang="en-AU" dirty="0" err="1" smtClean="0"/>
              <a:t>sociosqu</a:t>
            </a:r>
            <a:r>
              <a:rPr lang="en-AU" dirty="0" smtClean="0"/>
              <a:t> ad </a:t>
            </a:r>
            <a:r>
              <a:rPr lang="en-AU" dirty="0" err="1" smtClean="0"/>
              <a:t>litora</a:t>
            </a:r>
            <a:r>
              <a:rPr lang="en-AU" dirty="0" smtClean="0"/>
              <a:t> </a:t>
            </a:r>
            <a:r>
              <a:rPr lang="en-AU" dirty="0" err="1" smtClean="0"/>
              <a:t>Nunc</a:t>
            </a:r>
            <a:r>
              <a:rPr lang="en-AU" dirty="0" smtClean="0"/>
              <a:t> </a:t>
            </a:r>
            <a:r>
              <a:rPr lang="en-AU" dirty="0" err="1" smtClean="0"/>
              <a:t>commodo</a:t>
            </a:r>
            <a:r>
              <a:rPr lang="en-AU" dirty="0" smtClean="0"/>
              <a:t>, </a:t>
            </a:r>
            <a:r>
              <a:rPr lang="en-AU" dirty="0" err="1" smtClean="0"/>
              <a:t>erat</a:t>
            </a:r>
            <a:r>
              <a:rPr lang="en-AU" dirty="0" smtClean="0"/>
              <a:t> at </a:t>
            </a:r>
            <a:r>
              <a:rPr lang="en-AU" dirty="0" err="1" smtClean="0"/>
              <a:t>adipiscing</a:t>
            </a:r>
            <a:r>
              <a:rPr lang="en-AU" dirty="0" smtClean="0"/>
              <a:t> </a:t>
            </a:r>
            <a:r>
              <a:rPr lang="en-AU" dirty="0" err="1" smtClean="0"/>
              <a:t>volutpat</a:t>
            </a:r>
            <a:r>
              <a:rPr lang="en-AU" dirty="0" smtClean="0"/>
              <a:t>, quam </a:t>
            </a:r>
            <a:r>
              <a:rPr lang="en-AU" dirty="0" err="1" smtClean="0"/>
              <a:t>nibh</a:t>
            </a:r>
            <a:r>
              <a:rPr lang="en-AU" dirty="0" smtClean="0"/>
              <a:t> </a:t>
            </a:r>
            <a:r>
              <a:rPr lang="en-AU" dirty="0" err="1" smtClean="0"/>
              <a:t>pellentesque</a:t>
            </a:r>
            <a:r>
              <a:rPr lang="en-AU" dirty="0" smtClean="0"/>
              <a:t> </a:t>
            </a:r>
            <a:r>
              <a:rPr lang="en-AU" dirty="0" err="1" smtClean="0"/>
              <a:t>augue</a:t>
            </a:r>
            <a:r>
              <a:rPr lang="en-AU" dirty="0" smtClean="0"/>
              <a:t>, </a:t>
            </a:r>
            <a:r>
              <a:rPr lang="en-AU" dirty="0" err="1" smtClean="0"/>
              <a:t>eu</a:t>
            </a:r>
            <a:r>
              <a:rPr lang="en-AU" dirty="0" smtClean="0"/>
              <a:t> </a:t>
            </a:r>
            <a:r>
              <a:rPr lang="en-AU" dirty="0" err="1" smtClean="0"/>
              <a:t>interdum</a:t>
            </a:r>
            <a:r>
              <a:rPr lang="en-AU" dirty="0" smtClean="0"/>
              <a:t> </a:t>
            </a:r>
            <a:r>
              <a:rPr lang="en-AU" dirty="0" err="1" smtClean="0"/>
              <a:t>augue</a:t>
            </a:r>
            <a:r>
              <a:rPr lang="en-AU" dirty="0" smtClean="0"/>
              <a:t> </a:t>
            </a:r>
            <a:r>
              <a:rPr lang="en-AU" dirty="0" err="1" smtClean="0"/>
              <a:t>elit</a:t>
            </a:r>
            <a:r>
              <a:rPr lang="en-AU" dirty="0" smtClean="0"/>
              <a:t> </a:t>
            </a:r>
            <a:r>
              <a:rPr lang="en-AU" dirty="0" err="1" smtClean="0"/>
              <a:t>vel</a:t>
            </a:r>
            <a:r>
              <a:rPr lang="en-AU" dirty="0" smtClean="0"/>
              <a:t> </a:t>
            </a:r>
            <a:r>
              <a:rPr lang="en-AU" dirty="0" err="1" smtClean="0"/>
              <a:t>felis</a:t>
            </a:r>
            <a:r>
              <a:rPr lang="en-AU" dirty="0" smtClean="0"/>
              <a:t>. Class </a:t>
            </a:r>
            <a:r>
              <a:rPr lang="en-AU" dirty="0" err="1" smtClean="0"/>
              <a:t>aptent</a:t>
            </a:r>
            <a:r>
              <a:rPr lang="en-AU" dirty="0" smtClean="0"/>
              <a:t> </a:t>
            </a:r>
            <a:r>
              <a:rPr lang="en-AU" dirty="0" err="1" smtClean="0"/>
              <a:t>taciti</a:t>
            </a:r>
            <a:r>
              <a:rPr lang="en-AU" dirty="0" smtClean="0"/>
              <a:t> </a:t>
            </a:r>
            <a:r>
              <a:rPr lang="en-AU" dirty="0" err="1" smtClean="0"/>
              <a:t>sociosqu</a:t>
            </a:r>
            <a:r>
              <a:rPr lang="en-AU" dirty="0" smtClean="0"/>
              <a:t> ad </a:t>
            </a:r>
            <a:r>
              <a:rPr lang="en-AU" dirty="0" err="1" smtClean="0"/>
              <a:t>litora</a:t>
            </a:r>
            <a:r>
              <a:rPr lang="en-AU" dirty="0" smtClean="0"/>
              <a:t> </a:t>
            </a:r>
          </a:p>
          <a:p>
            <a:pPr lvl="0"/>
            <a:endParaRPr lang="en-AU" dirty="0" smtClean="0"/>
          </a:p>
        </p:txBody>
      </p:sp>
      <p:sp>
        <p:nvSpPr>
          <p:cNvPr id="4" name="Title 1"/>
          <p:cNvSpPr>
            <a:spLocks noGrp="1"/>
          </p:cNvSpPr>
          <p:nvPr>
            <p:ph type="title" hasCustomPrompt="1"/>
          </p:nvPr>
        </p:nvSpPr>
        <p:spPr>
          <a:xfrm>
            <a:off x="1053488" y="763236"/>
            <a:ext cx="7480912" cy="707886"/>
          </a:xfrm>
          <a:prstGeom prst="rect">
            <a:avLst/>
          </a:prstGeom>
        </p:spPr>
        <p:txBody>
          <a:bodyPr>
            <a:normAutofit/>
          </a:bodyPr>
          <a:lstStyle>
            <a:lvl1pPr>
              <a:defRPr sz="4000" spc="-150">
                <a:solidFill>
                  <a:srgbClr val="363636"/>
                </a:solidFill>
              </a:defRPr>
            </a:lvl1pPr>
          </a:lstStyle>
          <a:p>
            <a:r>
              <a:rPr lang="en-AU" dirty="0" smtClean="0"/>
              <a:t>long copy page</a:t>
            </a:r>
            <a:endParaRPr lang="en-US" dirty="0"/>
          </a:p>
        </p:txBody>
      </p:sp>
    </p:spTree>
    <p:extLst>
      <p:ext uri="{BB962C8B-B14F-4D97-AF65-F5344CB8AC3E}">
        <p14:creationId xmlns:p14="http://schemas.microsoft.com/office/powerpoint/2010/main" val="350075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53488" y="763236"/>
            <a:ext cx="7480912" cy="707886"/>
          </a:xfrm>
          <a:prstGeom prst="rect">
            <a:avLst/>
          </a:prstGeom>
        </p:spPr>
        <p:txBody>
          <a:bodyPr>
            <a:normAutofit/>
          </a:bodyPr>
          <a:lstStyle>
            <a:lvl1pPr>
              <a:defRPr sz="4000" spc="-150" baseline="0">
                <a:solidFill>
                  <a:srgbClr val="363636"/>
                </a:solidFill>
              </a:defRPr>
            </a:lvl1pPr>
          </a:lstStyle>
          <a:p>
            <a:r>
              <a:rPr lang="en-AU" dirty="0" smtClean="0"/>
              <a:t>lowercase title only page</a:t>
            </a:r>
            <a:endParaRPr lang="en-US" dirty="0"/>
          </a:p>
        </p:txBody>
      </p:sp>
    </p:spTree>
    <p:extLst>
      <p:ext uri="{BB962C8B-B14F-4D97-AF65-F5344CB8AC3E}">
        <p14:creationId xmlns:p14="http://schemas.microsoft.com/office/powerpoint/2010/main" val="205186904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BD26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53496" y="545682"/>
            <a:ext cx="7294645" cy="5262455"/>
          </a:xfrm>
          <a:prstGeom prst="rect">
            <a:avLst/>
          </a:prstGeom>
        </p:spPr>
        <p:txBody>
          <a:bodyPr anchor="ctr">
            <a:normAutofit/>
          </a:bodyPr>
          <a:lstStyle>
            <a:lvl1pPr>
              <a:lnSpc>
                <a:spcPct val="80000"/>
              </a:lnSpc>
              <a:defRPr sz="4000" spc="-150" baseline="0">
                <a:solidFill>
                  <a:schemeClr val="bg1"/>
                </a:solidFill>
              </a:defRPr>
            </a:lvl1pPr>
          </a:lstStyle>
          <a:p>
            <a:r>
              <a:rPr lang="en-AU" dirty="0" smtClean="0"/>
              <a:t>1. Sentence case title. Use this slide as a spacer slide.</a:t>
            </a:r>
            <a:endParaRPr lang="en-US" dirty="0"/>
          </a:p>
        </p:txBody>
      </p:sp>
    </p:spTree>
    <p:extLst>
      <p:ext uri="{BB962C8B-B14F-4D97-AF65-F5344CB8AC3E}">
        <p14:creationId xmlns:p14="http://schemas.microsoft.com/office/powerpoint/2010/main" val="209310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entr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3496" y="545682"/>
            <a:ext cx="7294645" cy="5262455"/>
          </a:xfrm>
          <a:prstGeom prst="rect">
            <a:avLst/>
          </a:prstGeom>
        </p:spPr>
        <p:txBody>
          <a:bodyPr anchor="ctr">
            <a:normAutofit/>
          </a:bodyPr>
          <a:lstStyle>
            <a:lvl1pPr>
              <a:lnSpc>
                <a:spcPct val="80000"/>
              </a:lnSpc>
              <a:defRPr sz="4000" spc="-150">
                <a:solidFill>
                  <a:srgbClr val="363636"/>
                </a:solidFill>
              </a:defRPr>
            </a:lvl1pPr>
          </a:lstStyle>
          <a:p>
            <a:r>
              <a:rPr lang="en-AU" dirty="0" smtClean="0"/>
              <a:t>lowercase title. multiple lines as many as you like.</a:t>
            </a:r>
            <a:endParaRPr lang="en-US" dirty="0"/>
          </a:p>
        </p:txBody>
      </p:sp>
      <p:sp>
        <p:nvSpPr>
          <p:cNvPr id="3" name="Rectangle 2"/>
          <p:cNvSpPr/>
          <p:nvPr userDrawn="1"/>
        </p:nvSpPr>
        <p:spPr>
          <a:xfrm>
            <a:off x="0" y="6261100"/>
            <a:ext cx="9144000" cy="59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45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8016" y="5308623"/>
            <a:ext cx="7925148" cy="457180"/>
          </a:xfrm>
          <a:prstGeom prst="rect">
            <a:avLst/>
          </a:prstGeom>
        </p:spPr>
        <p:txBody>
          <a:bodyPr anchor="b"/>
          <a:lstStyle>
            <a:lvl1pPr algn="l">
              <a:defRPr sz="2000" b="1">
                <a:solidFill>
                  <a:srgbClr val="363636"/>
                </a:solidFill>
              </a:defRPr>
            </a:lvl1pPr>
          </a:lstStyle>
          <a:p>
            <a:r>
              <a:rPr lang="en-AU" dirty="0" smtClean="0"/>
              <a:t>lowercase title</a:t>
            </a:r>
            <a:endParaRPr lang="en-US" dirty="0"/>
          </a:p>
        </p:txBody>
      </p:sp>
      <p:sp>
        <p:nvSpPr>
          <p:cNvPr id="3" name="Picture Placeholder 2"/>
          <p:cNvSpPr>
            <a:spLocks noGrp="1"/>
          </p:cNvSpPr>
          <p:nvPr>
            <p:ph type="pic" idx="1"/>
          </p:nvPr>
        </p:nvSpPr>
        <p:spPr>
          <a:xfrm>
            <a:off x="658267" y="612776"/>
            <a:ext cx="7844905" cy="47545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smtClean="0"/>
              <a:t>Drag picture to placeholder or click icon to add</a:t>
            </a:r>
            <a:endParaRPr lang="en-US" dirty="0"/>
          </a:p>
        </p:txBody>
      </p:sp>
      <p:sp>
        <p:nvSpPr>
          <p:cNvPr id="4" name="Text Placeholder 3"/>
          <p:cNvSpPr>
            <a:spLocks noGrp="1"/>
          </p:cNvSpPr>
          <p:nvPr>
            <p:ph type="body" sz="half" idx="2" hasCustomPrompt="1"/>
          </p:nvPr>
        </p:nvSpPr>
        <p:spPr>
          <a:xfrm>
            <a:off x="578016" y="5765803"/>
            <a:ext cx="7925148" cy="618067"/>
          </a:xfrm>
          <a:prstGeom prst="rect">
            <a:avLst/>
          </a:prstGeo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smtClean="0"/>
              <a:t>Click to edit master text styles</a:t>
            </a:r>
          </a:p>
        </p:txBody>
      </p:sp>
      <p:sp>
        <p:nvSpPr>
          <p:cNvPr id="5" name="Rectangle 4"/>
          <p:cNvSpPr/>
          <p:nvPr userDrawn="1"/>
        </p:nvSpPr>
        <p:spPr>
          <a:xfrm>
            <a:off x="0" y="6383870"/>
            <a:ext cx="5346700" cy="4741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41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amps">
    <p:spTree>
      <p:nvGrpSpPr>
        <p:cNvPr id="1" name=""/>
        <p:cNvGrpSpPr/>
        <p:nvPr/>
      </p:nvGrpSpPr>
      <p:grpSpPr>
        <a:xfrm>
          <a:off x="0" y="0"/>
          <a:ext cx="0" cy="0"/>
          <a:chOff x="0" y="0"/>
          <a:chExt cx="0" cy="0"/>
        </a:xfrm>
      </p:grpSpPr>
      <p:sp>
        <p:nvSpPr>
          <p:cNvPr id="6" name="Rectangle 5"/>
          <p:cNvSpPr/>
          <p:nvPr userDrawn="1"/>
        </p:nvSpPr>
        <p:spPr>
          <a:xfrm>
            <a:off x="8" y="6358470"/>
            <a:ext cx="7831667" cy="4995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0" y="465139"/>
            <a:ext cx="9144000" cy="6392863"/>
          </a:xfrm>
          <a:prstGeom prst="rect">
            <a:avLst/>
          </a:prstGeom>
        </p:spPr>
        <p:txBody>
          <a:bodyPr/>
          <a:lstStyle/>
          <a:p>
            <a:endParaRPr lang="en-US"/>
          </a:p>
        </p:txBody>
      </p:sp>
      <p:sp>
        <p:nvSpPr>
          <p:cNvPr id="11" name="Title 1"/>
          <p:cNvSpPr>
            <a:spLocks noGrp="1"/>
          </p:cNvSpPr>
          <p:nvPr>
            <p:ph type="title" hasCustomPrompt="1"/>
          </p:nvPr>
        </p:nvSpPr>
        <p:spPr>
          <a:xfrm>
            <a:off x="98376" y="150573"/>
            <a:ext cx="8977893" cy="177800"/>
          </a:xfrm>
          <a:prstGeom prst="rect">
            <a:avLst/>
          </a:prstGeom>
        </p:spPr>
        <p:txBody>
          <a:bodyPr wrap="none" anchor="b">
            <a:noAutofit/>
          </a:bodyPr>
          <a:lstStyle>
            <a:lvl1pPr algn="l">
              <a:defRPr sz="800" b="1">
                <a:solidFill>
                  <a:srgbClr val="363636"/>
                </a:solidFill>
              </a:defRPr>
            </a:lvl1pPr>
          </a:lstStyle>
          <a:p>
            <a:r>
              <a:rPr lang="en-AU" dirty="0" smtClean="0"/>
              <a:t>Scamp title</a:t>
            </a:r>
            <a:endParaRPr lang="en-US" dirty="0"/>
          </a:p>
        </p:txBody>
      </p:sp>
      <p:sp>
        <p:nvSpPr>
          <p:cNvPr id="12" name="Text Placeholder 3"/>
          <p:cNvSpPr>
            <a:spLocks noGrp="1"/>
          </p:cNvSpPr>
          <p:nvPr>
            <p:ph type="body" sz="half" idx="2" hasCustomPrompt="1"/>
          </p:nvPr>
        </p:nvSpPr>
        <p:spPr>
          <a:xfrm>
            <a:off x="98376" y="226770"/>
            <a:ext cx="8977893" cy="220663"/>
          </a:xfrm>
          <a:prstGeom prst="rect">
            <a:avLst/>
          </a:prstGeom>
        </p:spPr>
        <p:txBody>
          <a:bodyPr wrap="none">
            <a:noAutofit/>
          </a:bodyPr>
          <a:lstStyle>
            <a:lvl1pPr marL="0" indent="0">
              <a:buNone/>
              <a:defRPr sz="800">
                <a:solidFill>
                  <a:srgbClr val="6C6C6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smtClean="0"/>
              <a:t>Scamp description</a:t>
            </a:r>
          </a:p>
        </p:txBody>
      </p:sp>
      <p:sp>
        <p:nvSpPr>
          <p:cNvPr id="13" name="TextBox 12"/>
          <p:cNvSpPr txBox="1"/>
          <p:nvPr userDrawn="1"/>
        </p:nvSpPr>
        <p:spPr>
          <a:xfrm>
            <a:off x="-770467" y="1591733"/>
            <a:ext cx="914400" cy="914400"/>
          </a:xfrm>
          <a:prstGeom prst="rect">
            <a:avLst/>
          </a:prstGeom>
        </p:spPr>
        <p:txBody>
          <a:bodyPr vert="horz" wrap="none" lIns="91440" tIns="45720" rIns="91440" bIns="45720" rtlCol="0">
            <a:normAutofit/>
          </a:bodyPr>
          <a:lstStyle/>
          <a:p>
            <a:pPr marL="0" indent="0">
              <a:buNone/>
            </a:pPr>
            <a:endParaRPr lang="en-US" sz="800" b="1" dirty="0" smtClean="0">
              <a:solidFill>
                <a:srgbClr val="363636"/>
              </a:solidFill>
            </a:endParaRPr>
          </a:p>
        </p:txBody>
      </p:sp>
    </p:spTree>
    <p:extLst>
      <p:ext uri="{BB962C8B-B14F-4D97-AF65-F5344CB8AC3E}">
        <p14:creationId xmlns:p14="http://schemas.microsoft.com/office/powerpoint/2010/main" val="3757483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981217" y="6333107"/>
            <a:ext cx="752652" cy="290880"/>
          </a:xfrm>
          <a:prstGeom prst="rect">
            <a:avLst/>
          </a:prstGeom>
        </p:spPr>
      </p:pic>
      <p:sp>
        <p:nvSpPr>
          <p:cNvPr id="6" name="Text Placeholder 2"/>
          <p:cNvSpPr txBox="1">
            <a:spLocks/>
          </p:cNvSpPr>
          <p:nvPr userDrawn="1"/>
        </p:nvSpPr>
        <p:spPr>
          <a:xfrm>
            <a:off x="1105915" y="6424368"/>
            <a:ext cx="2766885" cy="24528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63636"/>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363636"/>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363636"/>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36363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36363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800" dirty="0" smtClean="0">
                <a:solidFill>
                  <a:srgbClr val="6C6C6C"/>
                </a:solidFill>
              </a:rPr>
              <a:t>© Copyright 2013 Holler Sydney. All Rights Reserved</a:t>
            </a:r>
            <a:endParaRPr lang="en-US" sz="800" dirty="0">
              <a:solidFill>
                <a:srgbClr val="6C6C6C"/>
              </a:solidFill>
            </a:endParaRPr>
          </a:p>
        </p:txBody>
      </p:sp>
    </p:spTree>
    <p:extLst>
      <p:ext uri="{BB962C8B-B14F-4D97-AF65-F5344CB8AC3E}">
        <p14:creationId xmlns:p14="http://schemas.microsoft.com/office/powerpoint/2010/main" val="3590342840"/>
      </p:ext>
    </p:extLst>
  </p:cSld>
  <p:clrMap bg1="lt1" tx1="dk1" bg2="lt2" tx2="dk2" accent1="accent1" accent2="accent2" accent3="accent3" accent4="accent4" accent5="accent5" accent6="accent6" hlink="hlink" folHlink="folHlink"/>
  <p:sldLayoutIdLst>
    <p:sldLayoutId id="2147483765" r:id="rId1"/>
    <p:sldLayoutId id="2147483769" r:id="rId2"/>
    <p:sldLayoutId id="2147483768" r:id="rId3"/>
    <p:sldLayoutId id="2147483771" r:id="rId4"/>
    <p:sldLayoutId id="2147483770" r:id="rId5"/>
    <p:sldLayoutId id="2147483734" r:id="rId6"/>
    <p:sldLayoutId id="2147483772" r:id="rId7"/>
    <p:sldLayoutId id="2147483776" r:id="rId8"/>
    <p:sldLayoutId id="2147483775" r:id="rId9"/>
    <p:sldLayoutId id="2147483779" r:id="rId10"/>
    <p:sldLayoutId id="2147483777" r:id="rId11"/>
    <p:sldLayoutId id="2147483780" r:id="rId12"/>
    <p:sldLayoutId id="2147483778" r:id="rId13"/>
    <p:sldLayoutId id="2147483781" r:id="rId14"/>
    <p:sldLayoutId id="2147483767" r:id="rId15"/>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b="1" kern="1200" spc="-150">
          <a:solidFill>
            <a:srgbClr val="36363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rgbClr val="363636"/>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363636"/>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363636"/>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36363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36363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463549"/>
            <a:ext cx="9535837" cy="1530588"/>
          </a:xfrm>
          <a:prstGeom prst="rect">
            <a:avLst/>
          </a:prstGeom>
          <a:solidFill>
            <a:srgbClr val="BD262C"/>
          </a:solidFill>
          <a:ln>
            <a:no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sp>
        <p:nvSpPr>
          <p:cNvPr id="2" name="Title 1"/>
          <p:cNvSpPr>
            <a:spLocks noGrp="1"/>
          </p:cNvSpPr>
          <p:nvPr>
            <p:ph type="title"/>
          </p:nvPr>
        </p:nvSpPr>
        <p:spPr/>
        <p:txBody>
          <a:bodyPr/>
          <a:lstStyle/>
          <a:p>
            <a:r>
              <a:rPr lang="en-US" dirty="0" err="1" smtClean="0"/>
              <a:t>Opal.com.au</a:t>
            </a:r>
            <a:r>
              <a:rPr lang="en-US" dirty="0" smtClean="0"/>
              <a:t/>
            </a:r>
            <a:br>
              <a:rPr lang="en-US" dirty="0" smtClean="0"/>
            </a:br>
            <a:r>
              <a:rPr lang="en-US" dirty="0" smtClean="0"/>
              <a:t>UX review &amp; strategy</a:t>
            </a:r>
            <a:endParaRPr lang="en-US" dirty="0"/>
          </a:p>
        </p:txBody>
      </p:sp>
      <p:sp>
        <p:nvSpPr>
          <p:cNvPr id="5" name="Text Placeholder 4"/>
          <p:cNvSpPr>
            <a:spLocks noGrp="1"/>
          </p:cNvSpPr>
          <p:nvPr>
            <p:ph type="body" sz="quarter" idx="11"/>
          </p:nvPr>
        </p:nvSpPr>
        <p:spPr/>
        <p:txBody>
          <a:bodyPr/>
          <a:lstStyle/>
          <a:p>
            <a:r>
              <a:rPr lang="en-US" dirty="0" err="1" smtClean="0"/>
              <a:t>Nav</a:t>
            </a:r>
            <a:r>
              <a:rPr lang="en-US" dirty="0" smtClean="0"/>
              <a:t> 22</a:t>
            </a:r>
            <a:r>
              <a:rPr lang="en-US" baseline="30000" dirty="0" smtClean="0"/>
              <a:t>nd</a:t>
            </a:r>
            <a:r>
              <a:rPr lang="en-US" dirty="0" smtClean="0"/>
              <a:t> 2013</a:t>
            </a:r>
          </a:p>
          <a:p>
            <a:r>
              <a:rPr lang="en-US" dirty="0" smtClean="0"/>
              <a:t>Author: </a:t>
            </a:r>
            <a:r>
              <a:rPr lang="en-US" dirty="0" err="1" smtClean="0"/>
              <a:t>Vlad</a:t>
            </a:r>
            <a:r>
              <a:rPr lang="en-US" dirty="0" smtClean="0"/>
              <a:t> </a:t>
            </a:r>
            <a:r>
              <a:rPr lang="en-US" dirty="0" err="1" smtClean="0"/>
              <a:t>Ivanovic</a:t>
            </a:r>
            <a:endParaRPr lang="en-US" dirty="0" smtClean="0"/>
          </a:p>
        </p:txBody>
      </p:sp>
      <p:sp>
        <p:nvSpPr>
          <p:cNvPr id="4" name="TextBox 3"/>
          <p:cNvSpPr txBox="1"/>
          <p:nvPr/>
        </p:nvSpPr>
        <p:spPr>
          <a:xfrm>
            <a:off x="8483600" y="-152400"/>
            <a:ext cx="914400" cy="914400"/>
          </a:xfrm>
          <a:prstGeom prst="rect">
            <a:avLst/>
          </a:prstGeom>
        </p:spPr>
        <p:txBody>
          <a:bodyPr vert="horz" wrap="none" lIns="91440" tIns="45720" rIns="91440" bIns="45720" rtlCol="0">
            <a:normAutofit/>
          </a:bodyPr>
          <a:lstStyle/>
          <a:p>
            <a:pPr marL="0" indent="0">
              <a:buNone/>
            </a:pPr>
            <a:endParaRPr lang="en-US" sz="800" b="1" dirty="0" smtClean="0">
              <a:solidFill>
                <a:srgbClr val="363636"/>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941" y="4044950"/>
            <a:ext cx="1619250" cy="571500"/>
          </a:xfrm>
          <a:prstGeom prst="rect">
            <a:avLst/>
          </a:prstGeom>
        </p:spPr>
      </p:pic>
      <p:sp>
        <p:nvSpPr>
          <p:cNvPr id="3" name="TextBox 2"/>
          <p:cNvSpPr txBox="1"/>
          <p:nvPr/>
        </p:nvSpPr>
        <p:spPr>
          <a:xfrm>
            <a:off x="-1917700" y="812800"/>
            <a:ext cx="914400" cy="914400"/>
          </a:xfrm>
          <a:prstGeom prst="rect">
            <a:avLst/>
          </a:prstGeom>
        </p:spPr>
        <p:txBody>
          <a:bodyPr vert="horz" wrap="none" lIns="91440" tIns="45720" rIns="91440" bIns="45720" rtlCol="0">
            <a:normAutofit/>
          </a:bodyPr>
          <a:lstStyle/>
          <a:p>
            <a:pPr marL="0" indent="0">
              <a:buNone/>
            </a:pPr>
            <a:endParaRPr lang="en-US" sz="800" b="1" dirty="0" smtClean="0">
              <a:solidFill>
                <a:srgbClr val="363636"/>
              </a:solidFill>
            </a:endParaRPr>
          </a:p>
        </p:txBody>
      </p:sp>
      <p:pic>
        <p:nvPicPr>
          <p:cNvPr id="8" name="Picture 7" descr="op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512" y="2931664"/>
            <a:ext cx="7222175" cy="4062473"/>
          </a:xfrm>
          <a:prstGeom prst="rect">
            <a:avLst/>
          </a:prstGeom>
        </p:spPr>
      </p:pic>
    </p:spTree>
    <p:extLst>
      <p:ext uri="{BB962C8B-B14F-4D97-AF65-F5344CB8AC3E}">
        <p14:creationId xmlns:p14="http://schemas.microsoft.com/office/powerpoint/2010/main" val="9606927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As an international tourist I want to find out about the Opal Card</a:t>
            </a:r>
            <a:endParaRPr lang="en-US" dirty="0"/>
          </a:p>
        </p:txBody>
      </p:sp>
      <p:pic>
        <p:nvPicPr>
          <p:cNvPr id="4" name="Picture 3" descr="Screen Shot 2013-11-21 at 10.31.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2982297"/>
            <a:ext cx="8044718" cy="2192021"/>
          </a:xfrm>
          <a:prstGeom prst="rect">
            <a:avLst/>
          </a:prstGeom>
        </p:spPr>
      </p:pic>
      <p:sp>
        <p:nvSpPr>
          <p:cNvPr id="5" name="Content Placeholder 1"/>
          <p:cNvSpPr txBox="1">
            <a:spLocks/>
          </p:cNvSpPr>
          <p:nvPr/>
        </p:nvSpPr>
        <p:spPr>
          <a:xfrm>
            <a:off x="1053488" y="2201863"/>
            <a:ext cx="7580448" cy="526890"/>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b="1" dirty="0" smtClean="0"/>
              <a:t>Recommendation: identify international visitors via IP </a:t>
            </a:r>
            <a:endParaRPr lang="en-US" b="1" dirty="0"/>
          </a:p>
        </p:txBody>
      </p:sp>
    </p:spTree>
    <p:extLst>
      <p:ext uri="{BB962C8B-B14F-4D97-AF65-F5344CB8AC3E}">
        <p14:creationId xmlns:p14="http://schemas.microsoft.com/office/powerpoint/2010/main" val="235187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As a local I want to order the card</a:t>
            </a:r>
            <a:endParaRPr lang="en-US" dirty="0"/>
          </a:p>
        </p:txBody>
      </p:sp>
      <p:pic>
        <p:nvPicPr>
          <p:cNvPr id="4" name="Picture 3" descr="Screen Shot 2013-11-20 at 4.2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80" y="3556491"/>
            <a:ext cx="9144000" cy="1614834"/>
          </a:xfrm>
          <a:prstGeom prst="rect">
            <a:avLst/>
          </a:prstGeom>
        </p:spPr>
      </p:pic>
      <p:sp>
        <p:nvSpPr>
          <p:cNvPr id="6" name="Content Placeholder 1"/>
          <p:cNvSpPr>
            <a:spLocks noGrp="1"/>
          </p:cNvSpPr>
          <p:nvPr>
            <p:ph idx="1"/>
          </p:nvPr>
        </p:nvSpPr>
        <p:spPr>
          <a:xfrm>
            <a:off x="606137" y="5797127"/>
            <a:ext cx="1216047" cy="526890"/>
          </a:xfrm>
        </p:spPr>
        <p:txBody>
          <a:bodyPr/>
          <a:lstStyle/>
          <a:p>
            <a:pPr marL="0" indent="0">
              <a:buNone/>
            </a:pPr>
            <a:r>
              <a:rPr lang="en-US" dirty="0" smtClean="0"/>
              <a:t>Remove</a:t>
            </a:r>
            <a:endParaRPr lang="en-US" dirty="0"/>
          </a:p>
        </p:txBody>
      </p:sp>
      <p:cxnSp>
        <p:nvCxnSpPr>
          <p:cNvPr id="7" name="Straight Connector 6"/>
          <p:cNvCxnSpPr/>
          <p:nvPr/>
        </p:nvCxnSpPr>
        <p:spPr>
          <a:xfrm flipV="1">
            <a:off x="849348" y="4804143"/>
            <a:ext cx="0" cy="992984"/>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Content Placeholder 1"/>
          <p:cNvSpPr txBox="1">
            <a:spLocks/>
          </p:cNvSpPr>
          <p:nvPr/>
        </p:nvSpPr>
        <p:spPr>
          <a:xfrm>
            <a:off x="3123074" y="5797127"/>
            <a:ext cx="1216047" cy="526890"/>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Remove</a:t>
            </a:r>
            <a:endParaRPr lang="en-US" dirty="0"/>
          </a:p>
        </p:txBody>
      </p:sp>
      <p:cxnSp>
        <p:nvCxnSpPr>
          <p:cNvPr id="9" name="Straight Connector 8"/>
          <p:cNvCxnSpPr/>
          <p:nvPr/>
        </p:nvCxnSpPr>
        <p:spPr>
          <a:xfrm flipV="1">
            <a:off x="3285213" y="4804143"/>
            <a:ext cx="0" cy="992984"/>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Content Placeholder 1"/>
          <p:cNvSpPr txBox="1">
            <a:spLocks/>
          </p:cNvSpPr>
          <p:nvPr/>
        </p:nvSpPr>
        <p:spPr>
          <a:xfrm>
            <a:off x="4339121" y="2534260"/>
            <a:ext cx="3563299" cy="526890"/>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Consolidate into payment</a:t>
            </a:r>
            <a:endParaRPr lang="en-US" dirty="0"/>
          </a:p>
        </p:txBody>
      </p:sp>
      <p:cxnSp>
        <p:nvCxnSpPr>
          <p:cNvPr id="11" name="Straight Connector 10"/>
          <p:cNvCxnSpPr/>
          <p:nvPr/>
        </p:nvCxnSpPr>
        <p:spPr>
          <a:xfrm>
            <a:off x="4501260" y="3046261"/>
            <a:ext cx="0" cy="807841"/>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680545" y="3046261"/>
            <a:ext cx="0" cy="807841"/>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Content Placeholder 1"/>
          <p:cNvSpPr txBox="1">
            <a:spLocks/>
          </p:cNvSpPr>
          <p:nvPr/>
        </p:nvSpPr>
        <p:spPr>
          <a:xfrm>
            <a:off x="7045220" y="5797127"/>
            <a:ext cx="1216047" cy="526890"/>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Remove</a:t>
            </a:r>
            <a:endParaRPr lang="en-US" dirty="0"/>
          </a:p>
        </p:txBody>
      </p:sp>
      <p:cxnSp>
        <p:nvCxnSpPr>
          <p:cNvPr id="14" name="Straight Connector 13"/>
          <p:cNvCxnSpPr/>
          <p:nvPr/>
        </p:nvCxnSpPr>
        <p:spPr>
          <a:xfrm flipV="1">
            <a:off x="8031569" y="4804143"/>
            <a:ext cx="0" cy="992984"/>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1362788" y="3639908"/>
            <a:ext cx="1463867" cy="1463867"/>
          </a:xfrm>
          <a:prstGeom prst="ellipse">
            <a:avLst/>
          </a:prstGeom>
          <a:noFill/>
          <a:ln>
            <a:solidFill>
              <a:srgbClr val="800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sp>
        <p:nvSpPr>
          <p:cNvPr id="15" name="Oval 14"/>
          <p:cNvSpPr/>
          <p:nvPr/>
        </p:nvSpPr>
        <p:spPr>
          <a:xfrm>
            <a:off x="6190215" y="3639908"/>
            <a:ext cx="1463867" cy="1463867"/>
          </a:xfrm>
          <a:prstGeom prst="ellipse">
            <a:avLst/>
          </a:prstGeom>
          <a:noFill/>
          <a:ln>
            <a:solidFill>
              <a:srgbClr val="800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sp>
        <p:nvSpPr>
          <p:cNvPr id="16" name="Content Placeholder 1"/>
          <p:cNvSpPr txBox="1">
            <a:spLocks/>
          </p:cNvSpPr>
          <p:nvPr/>
        </p:nvSpPr>
        <p:spPr>
          <a:xfrm>
            <a:off x="1053488" y="1691003"/>
            <a:ext cx="4892046" cy="526890"/>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b="1" dirty="0" smtClean="0"/>
              <a:t>Recommendation: 7 steps to 2 steps</a:t>
            </a:r>
            <a:endParaRPr lang="en-US" b="1" dirty="0"/>
          </a:p>
        </p:txBody>
      </p:sp>
    </p:spTree>
    <p:extLst>
      <p:ext uri="{BB962C8B-B14F-4D97-AF65-F5344CB8AC3E}">
        <p14:creationId xmlns:p14="http://schemas.microsoft.com/office/powerpoint/2010/main" val="137787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As a new customer I want to activate my card</a:t>
            </a:r>
            <a:endParaRPr lang="en-US" dirty="0"/>
          </a:p>
        </p:txBody>
      </p:sp>
      <p:pic>
        <p:nvPicPr>
          <p:cNvPr id="4" name="Picture 3" descr="Screen Shot 2013-11-20 at 4.12.50 pm.png"/>
          <p:cNvPicPr>
            <a:picLocks noChangeAspect="1"/>
          </p:cNvPicPr>
          <p:nvPr/>
        </p:nvPicPr>
        <p:blipFill rotWithShape="1">
          <a:blip r:embed="rId2">
            <a:extLst>
              <a:ext uri="{28A0092B-C50C-407E-A947-70E740481C1C}">
                <a14:useLocalDpi xmlns:a14="http://schemas.microsoft.com/office/drawing/2010/main" val="0"/>
              </a:ext>
            </a:extLst>
          </a:blip>
          <a:srcRect b="24573"/>
          <a:stretch/>
        </p:blipFill>
        <p:spPr>
          <a:xfrm>
            <a:off x="1228725" y="2895568"/>
            <a:ext cx="7121466" cy="3246291"/>
          </a:xfrm>
          <a:prstGeom prst="rect">
            <a:avLst/>
          </a:prstGeom>
        </p:spPr>
      </p:pic>
      <p:sp>
        <p:nvSpPr>
          <p:cNvPr id="5" name="Content Placeholder 1"/>
          <p:cNvSpPr txBox="1">
            <a:spLocks/>
          </p:cNvSpPr>
          <p:nvPr/>
        </p:nvSpPr>
        <p:spPr>
          <a:xfrm>
            <a:off x="1053488" y="1938418"/>
            <a:ext cx="7783122" cy="858146"/>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b="1" dirty="0" smtClean="0"/>
              <a:t>Recommendation: send onboarding emails based on stage in activation process</a:t>
            </a:r>
            <a:endParaRPr lang="en-US" b="1" dirty="0"/>
          </a:p>
        </p:txBody>
      </p:sp>
    </p:spTree>
    <p:extLst>
      <p:ext uri="{BB962C8B-B14F-4D97-AF65-F5344CB8AC3E}">
        <p14:creationId xmlns:p14="http://schemas.microsoft.com/office/powerpoint/2010/main" val="270092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As a card owner I want to manage my card</a:t>
            </a:r>
            <a:endParaRPr lang="en-US" dirty="0"/>
          </a:p>
        </p:txBody>
      </p:sp>
      <p:pic>
        <p:nvPicPr>
          <p:cNvPr id="2" name="Picture 1" descr="Screen Shot 2013-11-20 at 3.44.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3016121"/>
            <a:ext cx="8090512" cy="2795595"/>
          </a:xfrm>
          <a:prstGeom prst="rect">
            <a:avLst/>
          </a:prstGeom>
        </p:spPr>
      </p:pic>
      <p:sp>
        <p:nvSpPr>
          <p:cNvPr id="4" name="Content Placeholder 1"/>
          <p:cNvSpPr txBox="1">
            <a:spLocks/>
          </p:cNvSpPr>
          <p:nvPr/>
        </p:nvSpPr>
        <p:spPr>
          <a:xfrm>
            <a:off x="1053488" y="2201863"/>
            <a:ext cx="7661518" cy="814258"/>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b="1" dirty="0" smtClean="0"/>
              <a:t>Recommendation: consolidate management into key admin panel </a:t>
            </a:r>
            <a:endParaRPr lang="en-US" b="1" dirty="0"/>
          </a:p>
        </p:txBody>
      </p:sp>
    </p:spTree>
    <p:extLst>
      <p:ext uri="{BB962C8B-B14F-4D97-AF65-F5344CB8AC3E}">
        <p14:creationId xmlns:p14="http://schemas.microsoft.com/office/powerpoint/2010/main" val="1472901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page review</a:t>
            </a:r>
            <a:endParaRPr lang="en-US" dirty="0"/>
          </a:p>
        </p:txBody>
      </p:sp>
    </p:spTree>
    <p:extLst>
      <p:ext uri="{BB962C8B-B14F-4D97-AF65-F5344CB8AC3E}">
        <p14:creationId xmlns:p14="http://schemas.microsoft.com/office/powerpoint/2010/main" val="11894168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r>
              <a:rPr lang="en-US" sz="2400" b="0" i="1" dirty="0" smtClean="0">
                <a:solidFill>
                  <a:schemeClr val="bg2">
                    <a:lumMod val="75000"/>
                  </a:schemeClr>
                </a:solidFill>
              </a:rPr>
              <a:t>(home)</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025001026"/>
              </p:ext>
            </p:extLst>
          </p:nvPr>
        </p:nvGraphicFramePr>
        <p:xfrm>
          <a:off x="5553075" y="1538250"/>
          <a:ext cx="3349625" cy="5471120"/>
        </p:xfrm>
        <a:graphic>
          <a:graphicData uri="http://schemas.openxmlformats.org/drawingml/2006/table">
            <a:tbl>
              <a:tblPr/>
              <a:tblGrid>
                <a:gridCol w="1040084"/>
                <a:gridCol w="2309541"/>
              </a:tblGrid>
              <a:tr h="5064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ctr"/>
                      <a:r>
                        <a:rPr lang="en-AU" sz="1200" b="0" i="0" u="none" strike="noStrike" dirty="0" smtClean="0">
                          <a:solidFill>
                            <a:srgbClr val="363636"/>
                          </a:solidFill>
                          <a:effectLst/>
                          <a:latin typeface="Arial"/>
                          <a:cs typeface="Arial"/>
                        </a:rPr>
                        <a:t>Very busy, too</a:t>
                      </a:r>
                      <a:r>
                        <a:rPr lang="en-AU" sz="1200" b="0" i="0" u="none" strike="noStrike" baseline="0" dirty="0" smtClean="0">
                          <a:solidFill>
                            <a:srgbClr val="363636"/>
                          </a:solidFill>
                          <a:effectLst/>
                          <a:latin typeface="Arial"/>
                          <a:cs typeface="Arial"/>
                        </a:rPr>
                        <a:t> many links, too much information</a:t>
                      </a:r>
                      <a:endParaRPr lang="en-AU" sz="1200" b="0" i="0" u="none" strike="noStrike" dirty="0" smtClean="0">
                        <a:solidFill>
                          <a:srgbClr val="363636"/>
                        </a:solidFill>
                        <a:effectLst/>
                        <a:latin typeface="Arial"/>
                        <a:cs typeface="Arial"/>
                      </a:endParaRPr>
                    </a:p>
                    <a:p>
                      <a:pPr algn="l" fontAlgn="ctr"/>
                      <a:r>
                        <a:rPr lang="en-AU" sz="1200" b="0" i="0" u="none" strike="noStrike" dirty="0" smtClean="0">
                          <a:solidFill>
                            <a:srgbClr val="363636"/>
                          </a:solidFill>
                          <a:effectLst/>
                          <a:latin typeface="Arial"/>
                          <a:cs typeface="Arial"/>
                        </a:rPr>
                        <a:t>Hard</a:t>
                      </a:r>
                      <a:r>
                        <a:rPr lang="en-AU" sz="1200" b="0" i="0" u="none" strike="noStrike" baseline="0" dirty="0" smtClean="0">
                          <a:solidFill>
                            <a:srgbClr val="363636"/>
                          </a:solidFill>
                          <a:effectLst/>
                          <a:latin typeface="Arial"/>
                          <a:cs typeface="Arial"/>
                        </a:rPr>
                        <a:t> to quickly scan</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50800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ctr"/>
                      <a:r>
                        <a:rPr lang="en-AU" sz="1200" b="0" i="0" u="none" strike="noStrike" dirty="0" smtClean="0">
                          <a:solidFill>
                            <a:srgbClr val="363636"/>
                          </a:solidFill>
                          <a:effectLst/>
                          <a:latin typeface="Arial"/>
                          <a:cs typeface="Arial"/>
                        </a:rPr>
                        <a:t>Primary retail flow</a:t>
                      </a: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1" i="0" u="none" strike="noStrike" dirty="0" smtClean="0">
                          <a:solidFill>
                            <a:srgbClr val="363636"/>
                          </a:solidFill>
                          <a:effectLst/>
                          <a:latin typeface="Arial"/>
                          <a:cs typeface="Arial"/>
                        </a:rPr>
                        <a:t>Copy</a:t>
                      </a:r>
                    </a:p>
                    <a:p>
                      <a:pPr marL="171450" indent="-171450" algn="l" fontAlgn="ctr">
                        <a:buFont typeface="Arial"/>
                        <a:buChar char="•"/>
                      </a:pPr>
                      <a:r>
                        <a:rPr lang="en-AU" sz="1200" b="0" i="0" u="none" strike="noStrike" dirty="0" smtClean="0">
                          <a:solidFill>
                            <a:srgbClr val="363636"/>
                          </a:solidFill>
                          <a:effectLst/>
                          <a:latin typeface="Arial"/>
                          <a:cs typeface="Arial"/>
                        </a:rPr>
                        <a:t>Product single minded prop</a:t>
                      </a:r>
                      <a:r>
                        <a:rPr lang="en-AU" sz="1200" b="0" i="0" u="none" strike="noStrike" baseline="0" dirty="0" smtClean="0">
                          <a:solidFill>
                            <a:srgbClr val="363636"/>
                          </a:solidFill>
                          <a:effectLst/>
                          <a:latin typeface="Arial"/>
                          <a:cs typeface="Arial"/>
                        </a:rPr>
                        <a:t> delivered creatively, e.g. ‘All NSW transport, one card’</a:t>
                      </a:r>
                    </a:p>
                    <a:p>
                      <a:pPr marL="171450" indent="-171450" algn="l" fontAlgn="ctr">
                        <a:buFont typeface="Arial"/>
                        <a:buChar char="•"/>
                      </a:pPr>
                      <a:r>
                        <a:rPr lang="en-AU" sz="1200" b="0" i="0" u="none" strike="noStrike" baseline="0" dirty="0" smtClean="0">
                          <a:solidFill>
                            <a:srgbClr val="363636"/>
                          </a:solidFill>
                          <a:effectLst/>
                          <a:latin typeface="Arial"/>
                          <a:cs typeface="Arial"/>
                        </a:rPr>
                        <a:t>Key F&amp;Bs (default fare)</a:t>
                      </a:r>
                    </a:p>
                    <a:p>
                      <a:pPr marL="171450" indent="-171450" algn="l" fontAlgn="ctr">
                        <a:buFont typeface="Arial"/>
                        <a:buChar char="•"/>
                      </a:pPr>
                      <a:r>
                        <a:rPr lang="en-AU" sz="1200" b="0" i="0" u="none" strike="noStrike" baseline="0" dirty="0" smtClean="0">
                          <a:solidFill>
                            <a:srgbClr val="363636"/>
                          </a:solidFill>
                          <a:effectLst/>
                          <a:latin typeface="Arial"/>
                          <a:cs typeface="Arial"/>
                        </a:rPr>
                        <a:t>CTA: ORDER NOW</a:t>
                      </a:r>
                    </a:p>
                    <a:p>
                      <a:pPr marL="171450" indent="-171450" algn="l" fontAlgn="ctr">
                        <a:buFont typeface="Arial"/>
                        <a:buChar char="•"/>
                      </a:pPr>
                      <a:r>
                        <a:rPr lang="en-AU" sz="1200" b="0" i="0" u="none" strike="noStrike" baseline="0" dirty="0" smtClean="0">
                          <a:solidFill>
                            <a:srgbClr val="363636"/>
                          </a:solidFill>
                          <a:effectLst/>
                          <a:latin typeface="Arial"/>
                          <a:cs typeface="Arial"/>
                        </a:rPr>
                        <a:t>Remove secondary and tertiary information and CTAs</a:t>
                      </a:r>
                    </a:p>
                    <a:p>
                      <a:pPr marL="171450" indent="-171450" algn="l" fontAlgn="ctr">
                        <a:buFont typeface="Arial"/>
                        <a:buChar char="•"/>
                      </a:pPr>
                      <a:r>
                        <a:rPr lang="en-AU" sz="1200" b="0" i="0" u="none" strike="noStrike" baseline="0" dirty="0" smtClean="0">
                          <a:solidFill>
                            <a:srgbClr val="363636"/>
                          </a:solidFill>
                          <a:effectLst/>
                          <a:latin typeface="Arial"/>
                          <a:cs typeface="Arial"/>
                        </a:rPr>
                        <a:t>Information on where Opal card is active</a:t>
                      </a:r>
                    </a:p>
                    <a:p>
                      <a:pPr marL="171450" indent="-171450" algn="l" fontAlgn="ctr">
                        <a:buFont typeface="Arial"/>
                        <a:buChar char="•"/>
                      </a:pPr>
                      <a:r>
                        <a:rPr lang="en-AU" sz="1200" b="0" i="0" u="none" strike="noStrike" baseline="0" dirty="0" smtClean="0">
                          <a:solidFill>
                            <a:srgbClr val="363636"/>
                          </a:solidFill>
                          <a:effectLst/>
                          <a:latin typeface="Arial"/>
                          <a:cs typeface="Arial"/>
                        </a:rPr>
                        <a:t>Add % rolled out e.g. 50% rolled out, complete rollout expected in 2 months</a:t>
                      </a:r>
                    </a:p>
                    <a:p>
                      <a:pPr marL="171450" indent="-171450" algn="l" fontAlgn="ctr">
                        <a:buFont typeface="Arial"/>
                        <a:buChar char="•"/>
                      </a:pPr>
                      <a:endParaRPr lang="en-AU" sz="1200" b="0" i="0" u="none" strike="noStrike" baseline="0" dirty="0" smtClean="0">
                        <a:solidFill>
                          <a:srgbClr val="363636"/>
                        </a:solidFill>
                        <a:effectLst/>
                        <a:latin typeface="Arial"/>
                        <a:cs typeface="Arial"/>
                      </a:endParaRPr>
                    </a:p>
                    <a:p>
                      <a:pPr marL="0" indent="0" algn="l" fontAlgn="ctr">
                        <a:buFont typeface="Arial"/>
                        <a:buNone/>
                      </a:pPr>
                      <a:r>
                        <a:rPr lang="en-AU" sz="1200" b="1" i="0" u="none" strike="noStrike" baseline="0" dirty="0" smtClean="0">
                          <a:solidFill>
                            <a:srgbClr val="363636"/>
                          </a:solidFill>
                          <a:effectLst/>
                          <a:latin typeface="Arial"/>
                          <a:cs typeface="Arial"/>
                        </a:rPr>
                        <a:t>Non-copy</a:t>
                      </a:r>
                      <a:endParaRPr lang="en-AU" sz="1200" b="1" i="0" u="none" strike="noStrike" dirty="0" smtClean="0">
                        <a:solidFill>
                          <a:srgbClr val="363636"/>
                        </a:solidFill>
                        <a:effectLst/>
                        <a:latin typeface="Arial"/>
                        <a:cs typeface="Arial"/>
                      </a:endParaRPr>
                    </a:p>
                    <a:p>
                      <a:pPr marL="171450" indent="-171450" algn="l" fontAlgn="ctr">
                        <a:buFont typeface="Arial"/>
                        <a:buChar char="•"/>
                      </a:pPr>
                      <a:r>
                        <a:rPr lang="en-AU" sz="1200" b="0" i="0" u="none" strike="noStrike" dirty="0" smtClean="0">
                          <a:solidFill>
                            <a:srgbClr val="363636"/>
                          </a:solidFill>
                          <a:effectLst/>
                          <a:latin typeface="Arial"/>
                          <a:cs typeface="Arial"/>
                        </a:rPr>
                        <a:t>Use</a:t>
                      </a:r>
                      <a:r>
                        <a:rPr lang="en-AU" sz="1200" b="0" i="0" u="none" strike="noStrike" baseline="0" dirty="0" smtClean="0">
                          <a:solidFill>
                            <a:srgbClr val="363636"/>
                          </a:solidFill>
                          <a:effectLst/>
                          <a:latin typeface="Arial"/>
                          <a:cs typeface="Arial"/>
                        </a:rPr>
                        <a:t> h</a:t>
                      </a:r>
                      <a:r>
                        <a:rPr lang="en-AU" sz="1200" b="0" i="0" u="none" strike="noStrike" dirty="0" smtClean="0">
                          <a:solidFill>
                            <a:srgbClr val="363636"/>
                          </a:solidFill>
                          <a:effectLst/>
                          <a:latin typeface="Arial"/>
                          <a:cs typeface="Arial"/>
                        </a:rPr>
                        <a:t>igh-quality</a:t>
                      </a:r>
                      <a:r>
                        <a:rPr lang="en-AU" sz="1200" b="0" i="0" u="none" strike="noStrike" baseline="0" dirty="0" smtClean="0">
                          <a:solidFill>
                            <a:srgbClr val="363636"/>
                          </a:solidFill>
                          <a:effectLst/>
                          <a:latin typeface="Arial"/>
                          <a:cs typeface="Arial"/>
                        </a:rPr>
                        <a:t> image, illustration or video that demonstrates product </a:t>
                      </a:r>
                    </a:p>
                    <a:p>
                      <a:pPr marL="171450" indent="-171450" algn="l" fontAlgn="ctr">
                        <a:buFont typeface="Arial"/>
                        <a:buChar char="•"/>
                      </a:pPr>
                      <a:r>
                        <a:rPr lang="en-AU" sz="1200" b="0" i="0" u="none" strike="noStrike" baseline="0" dirty="0" smtClean="0">
                          <a:solidFill>
                            <a:srgbClr val="363636"/>
                          </a:solidFill>
                          <a:effectLst/>
                          <a:latin typeface="Arial"/>
                          <a:cs typeface="Arial"/>
                        </a:rPr>
                        <a:t>One key CTA</a:t>
                      </a:r>
                    </a:p>
                    <a:p>
                      <a:pPr marL="171450" indent="-171450" algn="l" fontAlgn="ctr">
                        <a:buFont typeface="Arial"/>
                        <a:buChar char="•"/>
                      </a:pPr>
                      <a:r>
                        <a:rPr lang="en-AU" sz="1200" b="0" i="0" u="none" strike="noStrike" baseline="0" dirty="0" smtClean="0">
                          <a:solidFill>
                            <a:srgbClr val="363636"/>
                          </a:solidFill>
                          <a:effectLst/>
                          <a:latin typeface="Arial"/>
                          <a:cs typeface="Arial"/>
                        </a:rPr>
                        <a:t>No carousel </a:t>
                      </a:r>
                    </a:p>
                    <a:p>
                      <a:pPr marL="171450" indent="-171450" algn="l" fontAlgn="ctr">
                        <a:buFont typeface="Arial"/>
                        <a:buChar char="•"/>
                      </a:pPr>
                      <a:r>
                        <a:rPr lang="en-AU" sz="1200" b="0" i="0" u="none" strike="noStrike" baseline="0" dirty="0" smtClean="0">
                          <a:solidFill>
                            <a:srgbClr val="363636"/>
                          </a:solidFill>
                          <a:effectLst/>
                          <a:latin typeface="Arial"/>
                          <a:cs typeface="Arial"/>
                        </a:rPr>
                        <a:t>If the user is logged in they should see their account page on the homepage</a:t>
                      </a:r>
                    </a:p>
                    <a:p>
                      <a:pPr marL="171450" indent="-171450" algn="l" fontAlgn="ctr">
                        <a:buFont typeface="Arial"/>
                        <a:buChar char="•"/>
                      </a:pP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7" name="Picture 6" descr="png.png"/>
          <p:cNvPicPr>
            <a:picLocks noChangeAspect="1"/>
          </p:cNvPicPr>
          <p:nvPr/>
        </p:nvPicPr>
        <p:blipFill rotWithShape="1">
          <a:blip r:embed="rId2">
            <a:extLst>
              <a:ext uri="{28A0092B-C50C-407E-A947-70E740481C1C}">
                <a14:useLocalDpi xmlns:a14="http://schemas.microsoft.com/office/drawing/2010/main" val="0"/>
              </a:ext>
            </a:extLst>
          </a:blip>
          <a:srcRect t="13704" b="33704"/>
          <a:stretch/>
        </p:blipFill>
        <p:spPr>
          <a:xfrm>
            <a:off x="1053488" y="1538251"/>
            <a:ext cx="4207456" cy="3198849"/>
          </a:xfrm>
          <a:prstGeom prst="rect">
            <a:avLst/>
          </a:prstGeom>
        </p:spPr>
      </p:pic>
      <p:sp>
        <p:nvSpPr>
          <p:cNvPr id="8" name="Content Placeholder 1"/>
          <p:cNvSpPr>
            <a:spLocks noGrp="1"/>
          </p:cNvSpPr>
          <p:nvPr>
            <p:ph idx="1"/>
          </p:nvPr>
        </p:nvSpPr>
        <p:spPr>
          <a:xfrm>
            <a:off x="751472" y="4620411"/>
            <a:ext cx="4509472" cy="1564491"/>
          </a:xfrm>
        </p:spPr>
        <p:txBody>
          <a:bodyPr/>
          <a:lstStyle/>
          <a:p>
            <a:r>
              <a:rPr lang="en-US" dirty="0" smtClean="0"/>
              <a:t>What is the Opal Card?</a:t>
            </a:r>
          </a:p>
          <a:p>
            <a:r>
              <a:rPr lang="en-US" dirty="0" smtClean="0"/>
              <a:t>Is it right for me?</a:t>
            </a:r>
          </a:p>
          <a:p>
            <a:r>
              <a:rPr lang="en-US" dirty="0" smtClean="0"/>
              <a:t>What % is rolled out?</a:t>
            </a:r>
            <a:endParaRPr lang="en-US" dirty="0"/>
          </a:p>
        </p:txBody>
      </p:sp>
    </p:spTree>
    <p:extLst>
      <p:ext uri="{BB962C8B-B14F-4D97-AF65-F5344CB8AC3E}">
        <p14:creationId xmlns:p14="http://schemas.microsoft.com/office/powerpoint/2010/main" val="6684605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/en/about-opal/ </a:t>
            </a:r>
            <a:r>
              <a:rPr lang="en-US" sz="2400" b="0" i="1" dirty="0" smtClean="0">
                <a:solidFill>
                  <a:schemeClr val="bg2">
                    <a:lumMod val="75000"/>
                  </a:schemeClr>
                </a:solidFill>
              </a:rPr>
              <a:t>(About Opal)</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613645619"/>
              </p:ext>
            </p:extLst>
          </p:nvPr>
        </p:nvGraphicFramePr>
        <p:xfrm>
          <a:off x="5553075" y="1538250"/>
          <a:ext cx="3349625" cy="3507739"/>
        </p:xfrm>
        <a:graphic>
          <a:graphicData uri="http://schemas.openxmlformats.org/drawingml/2006/table">
            <a:tbl>
              <a:tblPr/>
              <a:tblGrid>
                <a:gridCol w="1040084"/>
                <a:gridCol w="2309541"/>
              </a:tblGrid>
              <a:tr h="5064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ctr"/>
                      <a:r>
                        <a:rPr lang="en-AU" sz="1200" b="0" i="0" u="none" strike="noStrike" dirty="0" smtClean="0">
                          <a:solidFill>
                            <a:srgbClr val="363636"/>
                          </a:solidFill>
                          <a:effectLst/>
                          <a:latin typeface="Arial"/>
                          <a:cs typeface="Arial"/>
                        </a:rPr>
                        <a:t>Information is nice-to-have</a:t>
                      </a:r>
                      <a:r>
                        <a:rPr lang="en-AU" sz="1200" b="0" i="0" u="none" strike="noStrike" baseline="0" dirty="0" smtClean="0">
                          <a:solidFill>
                            <a:srgbClr val="363636"/>
                          </a:solidFill>
                          <a:effectLst/>
                          <a:latin typeface="Arial"/>
                          <a:cs typeface="Arial"/>
                        </a:rPr>
                        <a:t> and doesn’t help users make a purchase decision </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50800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ctr"/>
                      <a:r>
                        <a:rPr lang="en-AU" sz="1200" b="0" i="0" u="none" strike="noStrike" dirty="0" smtClean="0">
                          <a:solidFill>
                            <a:srgbClr val="363636"/>
                          </a:solidFill>
                          <a:effectLst/>
                          <a:latin typeface="Arial"/>
                          <a:cs typeface="Arial"/>
                        </a:rPr>
                        <a:t>Not</a:t>
                      </a:r>
                      <a:r>
                        <a:rPr lang="en-AU" sz="1200" b="0" i="0" u="none" strike="noStrike" baseline="0" dirty="0" smtClean="0">
                          <a:solidFill>
                            <a:srgbClr val="363636"/>
                          </a:solidFill>
                          <a:effectLst/>
                          <a:latin typeface="Arial"/>
                          <a:cs typeface="Arial"/>
                        </a:rPr>
                        <a:t> in primary user flow</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1" i="0" u="none" strike="noStrike" dirty="0" smtClean="0">
                          <a:solidFill>
                            <a:srgbClr val="363636"/>
                          </a:solidFill>
                          <a:effectLst/>
                          <a:latin typeface="Arial"/>
                          <a:cs typeface="Arial"/>
                        </a:rPr>
                        <a:t>Copy</a:t>
                      </a:r>
                    </a:p>
                    <a:p>
                      <a:pPr marL="171450" indent="-171450" algn="l" fontAlgn="ctr">
                        <a:buFont typeface="Arial"/>
                        <a:buChar char="•"/>
                      </a:pPr>
                      <a:r>
                        <a:rPr lang="en-AU" sz="1200" b="0" i="0" u="none" strike="noStrike" baseline="0" dirty="0" smtClean="0">
                          <a:solidFill>
                            <a:srgbClr val="363636"/>
                          </a:solidFill>
                          <a:effectLst/>
                          <a:latin typeface="Arial"/>
                          <a:cs typeface="Arial"/>
                        </a:rPr>
                        <a:t>Don’t use ‘Opal’ in title</a:t>
                      </a:r>
                    </a:p>
                    <a:p>
                      <a:pPr marL="171450" indent="-171450" algn="l" fontAlgn="ctr">
                        <a:buFont typeface="Arial"/>
                        <a:buChar char="•"/>
                      </a:pPr>
                      <a:r>
                        <a:rPr lang="en-AU" sz="1200" b="0" i="0" u="none" strike="noStrike" baseline="0" dirty="0" smtClean="0">
                          <a:solidFill>
                            <a:srgbClr val="363636"/>
                          </a:solidFill>
                          <a:effectLst/>
                          <a:latin typeface="Arial"/>
                          <a:cs typeface="Arial"/>
                        </a:rPr>
                        <a:t>Move information on rollout to key module</a:t>
                      </a:r>
                    </a:p>
                    <a:p>
                      <a:pPr marL="171450" indent="-171450" algn="l" fontAlgn="ctr">
                        <a:buFont typeface="Arial"/>
                        <a:buChar char="•"/>
                      </a:pPr>
                      <a:r>
                        <a:rPr lang="en-AU" sz="1200" b="0" i="0" u="none" strike="noStrike" baseline="0" dirty="0" smtClean="0">
                          <a:solidFill>
                            <a:srgbClr val="363636"/>
                          </a:solidFill>
                          <a:effectLst/>
                          <a:latin typeface="Arial"/>
                          <a:cs typeface="Arial"/>
                        </a:rPr>
                        <a:t>Remove the majority of this information</a:t>
                      </a:r>
                    </a:p>
                    <a:p>
                      <a:pPr marL="171450" indent="-171450" algn="l" fontAlgn="ctr">
                        <a:buFont typeface="Arial"/>
                        <a:buChar char="•"/>
                      </a:pPr>
                      <a:endParaRPr lang="en-AU" sz="1200" b="0" i="0" u="none" strike="noStrike" baseline="0" dirty="0" smtClean="0">
                        <a:solidFill>
                          <a:srgbClr val="363636"/>
                        </a:solidFill>
                        <a:effectLst/>
                        <a:latin typeface="Arial"/>
                        <a:cs typeface="Arial"/>
                      </a:endParaRPr>
                    </a:p>
                    <a:p>
                      <a:pPr marL="0" indent="0" algn="l" fontAlgn="ctr">
                        <a:buFont typeface="Arial"/>
                        <a:buNone/>
                      </a:pPr>
                      <a:r>
                        <a:rPr lang="en-AU" sz="1200" b="1" i="0" u="none" strike="noStrike" baseline="0" dirty="0" smtClean="0">
                          <a:solidFill>
                            <a:srgbClr val="363636"/>
                          </a:solidFill>
                          <a:effectLst/>
                          <a:latin typeface="Arial"/>
                          <a:cs typeface="Arial"/>
                        </a:rPr>
                        <a:t>Non copy</a:t>
                      </a:r>
                      <a:endParaRPr lang="en-AU" sz="1200" b="1" i="0" u="none" strike="noStrike" dirty="0" smtClean="0">
                        <a:solidFill>
                          <a:srgbClr val="363636"/>
                        </a:solidFill>
                        <a:effectLst/>
                        <a:latin typeface="Arial"/>
                        <a:cs typeface="Arial"/>
                      </a:endParaRPr>
                    </a:p>
                    <a:p>
                      <a:pPr marL="171450" indent="-171450" algn="l" fontAlgn="ctr">
                        <a:buFont typeface="Arial"/>
                        <a:buChar char="•"/>
                      </a:pPr>
                      <a:r>
                        <a:rPr lang="en-AU" sz="1200" b="0" i="0" u="none" strike="noStrike" dirty="0" smtClean="0">
                          <a:solidFill>
                            <a:srgbClr val="363636"/>
                          </a:solidFill>
                          <a:effectLst/>
                          <a:latin typeface="Arial"/>
                          <a:cs typeface="Arial"/>
                        </a:rPr>
                        <a:t>Consolidate</a:t>
                      </a:r>
                      <a:r>
                        <a:rPr lang="en-AU" sz="1200" b="0" i="0" u="none" strike="noStrike" baseline="0" dirty="0" smtClean="0">
                          <a:solidFill>
                            <a:srgbClr val="363636"/>
                          </a:solidFill>
                          <a:effectLst/>
                          <a:latin typeface="Arial"/>
                          <a:cs typeface="Arial"/>
                        </a:rPr>
                        <a:t> information</a:t>
                      </a:r>
                    </a:p>
                    <a:p>
                      <a:pPr marL="171450" indent="-171450" algn="l" fontAlgn="ctr">
                        <a:buFont typeface="Arial"/>
                        <a:buChar char="•"/>
                      </a:pPr>
                      <a:r>
                        <a:rPr lang="en-AU" sz="1200" b="0" i="0" u="none" strike="noStrike" baseline="0" dirty="0" smtClean="0">
                          <a:solidFill>
                            <a:srgbClr val="363636"/>
                          </a:solidFill>
                          <a:effectLst/>
                          <a:latin typeface="Arial"/>
                          <a:cs typeface="Arial"/>
                        </a:rPr>
                        <a:t>Remove unnecessary information </a:t>
                      </a:r>
                    </a:p>
                    <a:p>
                      <a:pPr marL="171450" indent="-171450" algn="l" fontAlgn="ctr">
                        <a:buFont typeface="Arial"/>
                        <a:buChar char="•"/>
                      </a:pP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descr="png.png"/>
          <p:cNvPicPr>
            <a:picLocks noChangeAspect="1"/>
          </p:cNvPicPr>
          <p:nvPr/>
        </p:nvPicPr>
        <p:blipFill rotWithShape="1">
          <a:blip r:embed="rId2">
            <a:extLst>
              <a:ext uri="{28A0092B-C50C-407E-A947-70E740481C1C}">
                <a14:useLocalDpi xmlns:a14="http://schemas.microsoft.com/office/drawing/2010/main" val="0"/>
              </a:ext>
            </a:extLst>
          </a:blip>
          <a:srcRect t="15556" r="3328" b="32778"/>
          <a:stretch/>
        </p:blipFill>
        <p:spPr>
          <a:xfrm>
            <a:off x="1053488" y="1538251"/>
            <a:ext cx="4102100" cy="3543300"/>
          </a:xfrm>
          <a:prstGeom prst="rect">
            <a:avLst/>
          </a:prstGeom>
        </p:spPr>
      </p:pic>
    </p:spTree>
    <p:extLst>
      <p:ext uri="{BB962C8B-B14F-4D97-AF65-F5344CB8AC3E}">
        <p14:creationId xmlns:p14="http://schemas.microsoft.com/office/powerpoint/2010/main" val="2710648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/en/transport-info</a:t>
            </a:r>
            <a:r>
              <a:rPr lang="en-US" dirty="0" smtClean="0"/>
              <a:t>/ </a:t>
            </a:r>
            <a:r>
              <a:rPr lang="en-US" sz="2400" b="0" i="1" dirty="0" smtClean="0">
                <a:solidFill>
                  <a:schemeClr val="bg2">
                    <a:lumMod val="75000"/>
                  </a:schemeClr>
                </a:solidFill>
              </a:rPr>
              <a:t>(Transport Info)</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186183420"/>
              </p:ext>
            </p:extLst>
          </p:nvPr>
        </p:nvGraphicFramePr>
        <p:xfrm>
          <a:off x="5553075" y="1538250"/>
          <a:ext cx="3349625" cy="3452850"/>
        </p:xfrm>
        <a:graphic>
          <a:graphicData uri="http://schemas.openxmlformats.org/drawingml/2006/table">
            <a:tbl>
              <a:tblPr/>
              <a:tblGrid>
                <a:gridCol w="1040084"/>
                <a:gridCol w="2309541"/>
              </a:tblGrid>
              <a:tr h="5064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ctr"/>
                      <a:r>
                        <a:rPr lang="en-AU" sz="1200" b="0" i="0" u="none" strike="noStrike" dirty="0" smtClean="0">
                          <a:solidFill>
                            <a:srgbClr val="363636"/>
                          </a:solidFill>
                          <a:effectLst/>
                          <a:latin typeface="Arial"/>
                          <a:cs typeface="Arial"/>
                        </a:rPr>
                        <a:t>Redundant </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50800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ctr"/>
                      <a:r>
                        <a:rPr lang="en-AU" sz="1200" b="0" i="0" u="none" strike="noStrike" dirty="0" smtClean="0">
                          <a:solidFill>
                            <a:srgbClr val="363636"/>
                          </a:solidFill>
                          <a:effectLst/>
                          <a:latin typeface="Arial"/>
                          <a:cs typeface="Arial"/>
                        </a:rPr>
                        <a:t>Not</a:t>
                      </a:r>
                      <a:r>
                        <a:rPr lang="en-AU" sz="1200" b="0" i="0" u="none" strike="noStrike" baseline="0" dirty="0" smtClean="0">
                          <a:solidFill>
                            <a:srgbClr val="363636"/>
                          </a:solidFill>
                          <a:effectLst/>
                          <a:latin typeface="Arial"/>
                          <a:cs typeface="Arial"/>
                        </a:rPr>
                        <a:t> in primary user flow</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0" i="0" u="none" strike="noStrike" baseline="0" dirty="0" smtClean="0">
                          <a:solidFill>
                            <a:srgbClr val="363636"/>
                          </a:solidFill>
                          <a:effectLst/>
                          <a:latin typeface="Arial"/>
                          <a:cs typeface="Arial"/>
                        </a:rPr>
                        <a:t>Consolidate elsewhere and remove</a:t>
                      </a:r>
                    </a:p>
                    <a:p>
                      <a:pPr marL="171450" indent="-171450" algn="l" fontAlgn="ctr">
                        <a:buFont typeface="Arial"/>
                        <a:buChar char="•"/>
                      </a:pP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2" name="Picture 1" descr="Screen Shot 2013-11-20 at 11.08.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175" y="1538250"/>
            <a:ext cx="4133787" cy="1611349"/>
          </a:xfrm>
          <a:prstGeom prst="rect">
            <a:avLst/>
          </a:prstGeom>
        </p:spPr>
      </p:pic>
    </p:spTree>
    <p:extLst>
      <p:ext uri="{BB962C8B-B14F-4D97-AF65-F5344CB8AC3E}">
        <p14:creationId xmlns:p14="http://schemas.microsoft.com/office/powerpoint/2010/main" val="34275481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/en/fare-information/ </a:t>
            </a:r>
            <a:r>
              <a:rPr lang="en-US" sz="2400" b="0" i="1" dirty="0" smtClean="0">
                <a:solidFill>
                  <a:schemeClr val="bg2">
                    <a:lumMod val="75000"/>
                  </a:schemeClr>
                </a:solidFill>
              </a:rPr>
              <a:t>(Fare Information)</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12785901"/>
              </p:ext>
            </p:extLst>
          </p:nvPr>
        </p:nvGraphicFramePr>
        <p:xfrm>
          <a:off x="5553075" y="1538250"/>
          <a:ext cx="3349625" cy="4505400"/>
        </p:xfrm>
        <a:graphic>
          <a:graphicData uri="http://schemas.openxmlformats.org/drawingml/2006/table">
            <a:tbl>
              <a:tblPr/>
              <a:tblGrid>
                <a:gridCol w="1040084"/>
                <a:gridCol w="2309541"/>
              </a:tblGrid>
              <a:tr h="12430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Huge</a:t>
                      </a:r>
                      <a:r>
                        <a:rPr lang="en-AU" sz="1200" b="0" i="0" u="none" strike="noStrike" baseline="0" dirty="0" smtClean="0">
                          <a:solidFill>
                            <a:srgbClr val="363636"/>
                          </a:solidFill>
                          <a:effectLst/>
                          <a:latin typeface="Arial"/>
                          <a:cs typeface="Arial"/>
                        </a:rPr>
                        <a:t> amount of static information</a:t>
                      </a:r>
                    </a:p>
                    <a:p>
                      <a:pPr marL="171450" indent="-171450" algn="l" fontAlgn="ctr">
                        <a:buFont typeface="Arial"/>
                        <a:buChar char="•"/>
                      </a:pPr>
                      <a:r>
                        <a:rPr lang="en-AU" sz="1200" b="0" i="0" u="none" strike="noStrike" baseline="0" dirty="0" smtClean="0">
                          <a:solidFill>
                            <a:srgbClr val="363636"/>
                          </a:solidFill>
                          <a:effectLst/>
                          <a:latin typeface="Arial"/>
                          <a:cs typeface="Arial"/>
                        </a:rPr>
                        <a:t>Hard to read or understand</a:t>
                      </a:r>
                    </a:p>
                    <a:p>
                      <a:pPr marL="171450" indent="-171450" algn="l" fontAlgn="ctr">
                        <a:buFont typeface="Arial"/>
                        <a:buChar char="•"/>
                      </a:pPr>
                      <a:r>
                        <a:rPr lang="en-AU" sz="1200" b="0" i="0" u="none" strike="noStrike" baseline="0" dirty="0" smtClean="0">
                          <a:solidFill>
                            <a:srgbClr val="363636"/>
                          </a:solidFill>
                          <a:effectLst/>
                          <a:latin typeface="Arial"/>
                          <a:cs typeface="Arial"/>
                        </a:rPr>
                        <a:t>Not intuitive </a:t>
                      </a:r>
                    </a:p>
                    <a:p>
                      <a:pPr marL="171450" indent="-171450" algn="l" fontAlgn="ctr">
                        <a:buFont typeface="Arial"/>
                        <a:buChar char="•"/>
                      </a:pPr>
                      <a:r>
                        <a:rPr lang="en-AU" sz="1200" b="0" i="0" u="none" strike="noStrike" baseline="0" dirty="0" smtClean="0">
                          <a:solidFill>
                            <a:srgbClr val="363636"/>
                          </a:solidFill>
                          <a:effectLst/>
                          <a:latin typeface="Arial"/>
                          <a:cs typeface="Arial"/>
                        </a:rPr>
                        <a:t>Difficult to relate to my needs</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82395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Critical in understanding if the service meets</a:t>
                      </a:r>
                      <a:r>
                        <a:rPr lang="en-AU" sz="1200" b="0" i="0" u="none" strike="noStrike" baseline="0" dirty="0" smtClean="0">
                          <a:solidFill>
                            <a:srgbClr val="363636"/>
                          </a:solidFill>
                          <a:effectLst/>
                          <a:latin typeface="Arial"/>
                          <a:cs typeface="Arial"/>
                        </a:rPr>
                        <a:t> my requirements</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1" i="0" u="none" strike="noStrike" dirty="0" smtClean="0">
                          <a:solidFill>
                            <a:srgbClr val="363636"/>
                          </a:solidFill>
                          <a:effectLst/>
                          <a:latin typeface="+mn-lt"/>
                          <a:cs typeface="Arial"/>
                        </a:rPr>
                        <a:t>Copy</a:t>
                      </a:r>
                    </a:p>
                    <a:p>
                      <a:pPr marL="171450" indent="-171450" algn="l" fontAlgn="ctr">
                        <a:buFont typeface="Arial"/>
                        <a:buChar char="•"/>
                      </a:pPr>
                      <a:r>
                        <a:rPr lang="en-AU" sz="1200" b="0" i="0" u="none" strike="noStrike" baseline="0" dirty="0" smtClean="0">
                          <a:solidFill>
                            <a:srgbClr val="363636"/>
                          </a:solidFill>
                          <a:effectLst/>
                          <a:latin typeface="+mn-lt"/>
                          <a:cs typeface="Arial"/>
                        </a:rPr>
                        <a:t>Make the information dynamic rather than static (</a:t>
                      </a:r>
                      <a:r>
                        <a:rPr lang="en-AU" sz="1200" b="0" i="0" u="sng" strike="noStrike" baseline="0" dirty="0" smtClean="0">
                          <a:solidFill>
                            <a:srgbClr val="363636"/>
                          </a:solidFill>
                          <a:effectLst/>
                          <a:latin typeface="+mn-lt"/>
                          <a:cs typeface="Arial"/>
                        </a:rPr>
                        <a:t>from</a:t>
                      </a:r>
                      <a:r>
                        <a:rPr lang="en-AU" sz="1200" b="0" i="0" u="none" strike="noStrike" baseline="0" dirty="0" smtClean="0">
                          <a:solidFill>
                            <a:srgbClr val="363636"/>
                          </a:solidFill>
                          <a:effectLst/>
                          <a:latin typeface="+mn-lt"/>
                          <a:cs typeface="Arial"/>
                        </a:rPr>
                        <a:t> -&gt; </a:t>
                      </a:r>
                      <a:r>
                        <a:rPr lang="en-AU" sz="1200" b="0" i="0" u="sng" strike="noStrike" baseline="0" dirty="0" smtClean="0">
                          <a:solidFill>
                            <a:srgbClr val="363636"/>
                          </a:solidFill>
                          <a:effectLst/>
                          <a:latin typeface="+mn-lt"/>
                          <a:cs typeface="Arial"/>
                        </a:rPr>
                        <a:t>to</a:t>
                      </a:r>
                      <a:r>
                        <a:rPr lang="en-AU" sz="1200" b="0" i="0" u="none" strike="noStrike" baseline="0" dirty="0" smtClean="0">
                          <a:solidFill>
                            <a:srgbClr val="363636"/>
                          </a:solidFill>
                          <a:effectLst/>
                          <a:latin typeface="+mn-lt"/>
                          <a:cs typeface="Arial"/>
                        </a:rPr>
                        <a:t>, </a:t>
                      </a:r>
                      <a:r>
                        <a:rPr lang="en-AU" sz="1200" b="0" i="0" u="none" strike="noStrike" baseline="0" dirty="0" err="1" smtClean="0">
                          <a:solidFill>
                            <a:srgbClr val="363636"/>
                          </a:solidFill>
                          <a:effectLst/>
                          <a:latin typeface="+mn-lt"/>
                          <a:cs typeface="Arial"/>
                        </a:rPr>
                        <a:t>calc</a:t>
                      </a:r>
                      <a:r>
                        <a:rPr lang="en-AU" sz="1200" b="0" i="0" u="none" strike="noStrike" baseline="0" dirty="0" smtClean="0">
                          <a:solidFill>
                            <a:srgbClr val="363636"/>
                          </a:solidFill>
                          <a:effectLst/>
                          <a:latin typeface="+mn-lt"/>
                          <a:cs typeface="Arial"/>
                        </a:rPr>
                        <a:t>)</a:t>
                      </a:r>
                    </a:p>
                    <a:p>
                      <a:pPr marL="171450" indent="-171450" algn="l" fontAlgn="ctr">
                        <a:buFont typeface="Arial"/>
                        <a:buChar char="•"/>
                      </a:pPr>
                      <a:r>
                        <a:rPr lang="en-AU" sz="1200" b="0" i="0" u="none" strike="noStrike" baseline="0" dirty="0" smtClean="0">
                          <a:solidFill>
                            <a:srgbClr val="363636"/>
                          </a:solidFill>
                          <a:effectLst/>
                          <a:latin typeface="+mn-lt"/>
                          <a:cs typeface="Arial"/>
                        </a:rPr>
                        <a:t>Default fare as key homepage benefit</a:t>
                      </a: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4" name="Picture 3" descr="png.png"/>
          <p:cNvPicPr>
            <a:picLocks noChangeAspect="1"/>
          </p:cNvPicPr>
          <p:nvPr/>
        </p:nvPicPr>
        <p:blipFill rotWithShape="1">
          <a:blip r:embed="rId2">
            <a:extLst>
              <a:ext uri="{28A0092B-C50C-407E-A947-70E740481C1C}">
                <a14:useLocalDpi xmlns:a14="http://schemas.microsoft.com/office/drawing/2010/main" val="0"/>
              </a:ext>
            </a:extLst>
          </a:blip>
          <a:srcRect t="4629" b="9630"/>
          <a:stretch/>
        </p:blipFill>
        <p:spPr>
          <a:xfrm>
            <a:off x="1146175" y="2091871"/>
            <a:ext cx="997658" cy="4368799"/>
          </a:xfrm>
          <a:prstGeom prst="rect">
            <a:avLst/>
          </a:prstGeom>
        </p:spPr>
      </p:pic>
      <p:sp>
        <p:nvSpPr>
          <p:cNvPr id="7" name="Content Placeholder 1"/>
          <p:cNvSpPr>
            <a:spLocks noGrp="1"/>
          </p:cNvSpPr>
          <p:nvPr>
            <p:ph idx="1"/>
          </p:nvPr>
        </p:nvSpPr>
        <p:spPr>
          <a:xfrm>
            <a:off x="1146175" y="1471122"/>
            <a:ext cx="997658" cy="620749"/>
          </a:xfrm>
        </p:spPr>
        <p:txBody>
          <a:bodyPr/>
          <a:lstStyle/>
          <a:p>
            <a:pPr marL="0" indent="0">
              <a:buNone/>
            </a:pPr>
            <a:r>
              <a:rPr lang="en-US" dirty="0" smtClean="0"/>
              <a:t>Index</a:t>
            </a:r>
            <a:endParaRPr lang="en-US" dirty="0"/>
          </a:p>
        </p:txBody>
      </p:sp>
      <p:pic>
        <p:nvPicPr>
          <p:cNvPr id="8" name="Picture 7" descr="png-1.png"/>
          <p:cNvPicPr>
            <a:picLocks noChangeAspect="1"/>
          </p:cNvPicPr>
          <p:nvPr/>
        </p:nvPicPr>
        <p:blipFill rotWithShape="1">
          <a:blip r:embed="rId3">
            <a:extLst>
              <a:ext uri="{28A0092B-C50C-407E-A947-70E740481C1C}">
                <a14:useLocalDpi xmlns:a14="http://schemas.microsoft.com/office/drawing/2010/main" val="0"/>
              </a:ext>
            </a:extLst>
          </a:blip>
          <a:srcRect t="5371" b="11111"/>
          <a:stretch/>
        </p:blipFill>
        <p:spPr>
          <a:xfrm>
            <a:off x="2372138" y="2091871"/>
            <a:ext cx="1094962" cy="3924271"/>
          </a:xfrm>
          <a:prstGeom prst="rect">
            <a:avLst/>
          </a:prstGeom>
        </p:spPr>
      </p:pic>
      <p:sp>
        <p:nvSpPr>
          <p:cNvPr id="9" name="Content Placeholder 1"/>
          <p:cNvSpPr txBox="1">
            <a:spLocks/>
          </p:cNvSpPr>
          <p:nvPr/>
        </p:nvSpPr>
        <p:spPr>
          <a:xfrm>
            <a:off x="2555875" y="1471122"/>
            <a:ext cx="997658" cy="620749"/>
          </a:xfrm>
          <a:prstGeom prst="rect">
            <a:avLst/>
          </a:prstGeom>
        </p:spPr>
        <p:txBody>
          <a:bodyPr>
            <a:normAutofit fontScale="92500" lnSpcReduction="10000"/>
          </a:bodyPr>
          <a:lstStyle>
            <a:lvl1pPr marL="342900" indent="-342900" algn="l" defTabSz="457200" rtl="0" eaLnBrk="1" latinLnBrk="0" hangingPunct="1">
              <a:spcBef>
                <a:spcPct val="20000"/>
              </a:spcBef>
              <a:buSzPct val="70000"/>
              <a:buFontTx/>
              <a:buBlip>
                <a:blip r:embed="rId4"/>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Default fare</a:t>
            </a:r>
            <a:endParaRPr lang="en-US" dirty="0"/>
          </a:p>
        </p:txBody>
      </p:sp>
      <p:sp>
        <p:nvSpPr>
          <p:cNvPr id="10" name="Content Placeholder 1"/>
          <p:cNvSpPr txBox="1">
            <a:spLocks/>
          </p:cNvSpPr>
          <p:nvPr/>
        </p:nvSpPr>
        <p:spPr>
          <a:xfrm>
            <a:off x="3940175" y="1471122"/>
            <a:ext cx="997658" cy="620749"/>
          </a:xfrm>
          <a:prstGeom prst="rect">
            <a:avLst/>
          </a:prstGeom>
        </p:spPr>
        <p:txBody>
          <a:bodyPr>
            <a:normAutofit fontScale="70000" lnSpcReduction="20000"/>
          </a:bodyPr>
          <a:lstStyle>
            <a:lvl1pPr marL="342900" indent="-342900" algn="l" defTabSz="457200" rtl="0" eaLnBrk="1" latinLnBrk="0" hangingPunct="1">
              <a:spcBef>
                <a:spcPct val="20000"/>
              </a:spcBef>
              <a:buSzPct val="70000"/>
              <a:buFontTx/>
              <a:buBlip>
                <a:blip r:embed="rId4"/>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Travel all week for $52</a:t>
            </a:r>
            <a:endParaRPr lang="en-US" dirty="0"/>
          </a:p>
        </p:txBody>
      </p:sp>
      <p:pic>
        <p:nvPicPr>
          <p:cNvPr id="11" name="Picture 10" descr="png-2.png"/>
          <p:cNvPicPr>
            <a:picLocks noChangeAspect="1"/>
          </p:cNvPicPr>
          <p:nvPr/>
        </p:nvPicPr>
        <p:blipFill rotWithShape="1">
          <a:blip r:embed="rId5">
            <a:extLst>
              <a:ext uri="{28A0092B-C50C-407E-A947-70E740481C1C}">
                <a14:useLocalDpi xmlns:a14="http://schemas.microsoft.com/office/drawing/2010/main" val="0"/>
              </a:ext>
            </a:extLst>
          </a:blip>
          <a:srcRect t="13519" b="27778"/>
          <a:stretch/>
        </p:blipFill>
        <p:spPr>
          <a:xfrm>
            <a:off x="3670300" y="2091871"/>
            <a:ext cx="1129570" cy="1193800"/>
          </a:xfrm>
          <a:prstGeom prst="rect">
            <a:avLst/>
          </a:prstGeom>
        </p:spPr>
      </p:pic>
    </p:spTree>
    <p:extLst>
      <p:ext uri="{BB962C8B-B14F-4D97-AF65-F5344CB8AC3E}">
        <p14:creationId xmlns:p14="http://schemas.microsoft.com/office/powerpoint/2010/main" val="16205326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/en/news/ </a:t>
            </a:r>
            <a:r>
              <a:rPr lang="en-US" sz="2400" b="0" i="1" dirty="0" smtClean="0">
                <a:solidFill>
                  <a:schemeClr val="bg2">
                    <a:lumMod val="75000"/>
                  </a:schemeClr>
                </a:solidFill>
              </a:rPr>
              <a:t>(Opal News)</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542790842"/>
              </p:ext>
            </p:extLst>
          </p:nvPr>
        </p:nvGraphicFramePr>
        <p:xfrm>
          <a:off x="5553075" y="1538250"/>
          <a:ext cx="3349625" cy="4505400"/>
        </p:xfrm>
        <a:graphic>
          <a:graphicData uri="http://schemas.openxmlformats.org/drawingml/2006/table">
            <a:tbl>
              <a:tblPr/>
              <a:tblGrid>
                <a:gridCol w="1040084"/>
                <a:gridCol w="2309541"/>
              </a:tblGrid>
              <a:tr h="12430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Huge</a:t>
                      </a:r>
                      <a:r>
                        <a:rPr lang="en-AU" sz="1200" b="0" i="0" u="none" strike="noStrike" baseline="0" dirty="0" smtClean="0">
                          <a:solidFill>
                            <a:srgbClr val="363636"/>
                          </a:solidFill>
                          <a:effectLst/>
                          <a:latin typeface="Arial"/>
                          <a:cs typeface="Arial"/>
                        </a:rPr>
                        <a:t> amount of static information</a:t>
                      </a:r>
                    </a:p>
                    <a:p>
                      <a:pPr marL="171450" indent="-171450" algn="l" fontAlgn="ctr">
                        <a:buFont typeface="Arial"/>
                        <a:buChar char="•"/>
                      </a:pPr>
                      <a:r>
                        <a:rPr lang="en-AU" sz="1200" b="0" i="0" u="none" strike="noStrike" baseline="0" dirty="0" smtClean="0">
                          <a:solidFill>
                            <a:srgbClr val="363636"/>
                          </a:solidFill>
                          <a:effectLst/>
                          <a:latin typeface="Arial"/>
                          <a:cs typeface="Arial"/>
                        </a:rPr>
                        <a:t>Hard to read or understand</a:t>
                      </a:r>
                    </a:p>
                    <a:p>
                      <a:pPr marL="171450" indent="-171450" algn="l" fontAlgn="ctr">
                        <a:buFont typeface="Arial"/>
                        <a:buChar char="•"/>
                      </a:pPr>
                      <a:r>
                        <a:rPr lang="en-AU" sz="1200" b="0" i="0" u="none" strike="noStrike" baseline="0" dirty="0" smtClean="0">
                          <a:solidFill>
                            <a:srgbClr val="363636"/>
                          </a:solidFill>
                          <a:effectLst/>
                          <a:latin typeface="Arial"/>
                          <a:cs typeface="Arial"/>
                        </a:rPr>
                        <a:t>Not intuitive </a:t>
                      </a:r>
                    </a:p>
                    <a:p>
                      <a:pPr marL="171450" indent="-171450" algn="l" fontAlgn="ctr">
                        <a:buFont typeface="Arial"/>
                        <a:buChar char="•"/>
                      </a:pPr>
                      <a:r>
                        <a:rPr lang="en-AU" sz="1200" b="0" i="0" u="none" strike="noStrike" baseline="0" dirty="0" smtClean="0">
                          <a:solidFill>
                            <a:srgbClr val="363636"/>
                          </a:solidFill>
                          <a:effectLst/>
                          <a:latin typeface="Arial"/>
                          <a:cs typeface="Arial"/>
                        </a:rPr>
                        <a:t>Difficult to relate to my needs</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82395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Critical in understanding if the service meets</a:t>
                      </a:r>
                      <a:r>
                        <a:rPr lang="en-AU" sz="1200" b="0" i="0" u="none" strike="noStrike" baseline="0" dirty="0" smtClean="0">
                          <a:solidFill>
                            <a:srgbClr val="363636"/>
                          </a:solidFill>
                          <a:effectLst/>
                          <a:latin typeface="Arial"/>
                          <a:cs typeface="Arial"/>
                        </a:rPr>
                        <a:t> my requirements</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1" i="0" u="none" strike="noStrike" dirty="0" smtClean="0">
                          <a:solidFill>
                            <a:srgbClr val="363636"/>
                          </a:solidFill>
                          <a:effectLst/>
                          <a:latin typeface="+mn-lt"/>
                          <a:cs typeface="Arial"/>
                        </a:rPr>
                        <a:t>Copy</a:t>
                      </a:r>
                    </a:p>
                    <a:p>
                      <a:pPr marL="171450" indent="-171450" algn="l" fontAlgn="ctr">
                        <a:buFont typeface="Arial"/>
                        <a:buChar char="•"/>
                      </a:pPr>
                      <a:r>
                        <a:rPr lang="en-AU" sz="1200" b="0" i="0" u="none" strike="noStrike" baseline="0" dirty="0" smtClean="0">
                          <a:solidFill>
                            <a:srgbClr val="363636"/>
                          </a:solidFill>
                          <a:effectLst/>
                          <a:latin typeface="+mn-lt"/>
                          <a:cs typeface="Arial"/>
                        </a:rPr>
                        <a:t>Make the information dynamic rather than static (</a:t>
                      </a:r>
                      <a:r>
                        <a:rPr lang="en-AU" sz="1200" b="0" i="0" u="sng" strike="noStrike" baseline="0" dirty="0" smtClean="0">
                          <a:solidFill>
                            <a:srgbClr val="363636"/>
                          </a:solidFill>
                          <a:effectLst/>
                          <a:latin typeface="+mn-lt"/>
                          <a:cs typeface="Arial"/>
                        </a:rPr>
                        <a:t>from</a:t>
                      </a:r>
                      <a:r>
                        <a:rPr lang="en-AU" sz="1200" b="0" i="0" u="none" strike="noStrike" baseline="0" dirty="0" smtClean="0">
                          <a:solidFill>
                            <a:srgbClr val="363636"/>
                          </a:solidFill>
                          <a:effectLst/>
                          <a:latin typeface="+mn-lt"/>
                          <a:cs typeface="Arial"/>
                        </a:rPr>
                        <a:t> -&gt; </a:t>
                      </a:r>
                      <a:r>
                        <a:rPr lang="en-AU" sz="1200" b="0" i="0" u="sng" strike="noStrike" baseline="0" dirty="0" smtClean="0">
                          <a:solidFill>
                            <a:srgbClr val="363636"/>
                          </a:solidFill>
                          <a:effectLst/>
                          <a:latin typeface="+mn-lt"/>
                          <a:cs typeface="Arial"/>
                        </a:rPr>
                        <a:t>to</a:t>
                      </a:r>
                      <a:r>
                        <a:rPr lang="en-AU" sz="1200" b="0" i="0" u="none" strike="noStrike" baseline="0" dirty="0" smtClean="0">
                          <a:solidFill>
                            <a:srgbClr val="363636"/>
                          </a:solidFill>
                          <a:effectLst/>
                          <a:latin typeface="+mn-lt"/>
                          <a:cs typeface="Arial"/>
                        </a:rPr>
                        <a:t>, </a:t>
                      </a:r>
                      <a:r>
                        <a:rPr lang="en-AU" sz="1200" b="0" i="0" u="none" strike="noStrike" baseline="0" dirty="0" err="1" smtClean="0">
                          <a:solidFill>
                            <a:srgbClr val="363636"/>
                          </a:solidFill>
                          <a:effectLst/>
                          <a:latin typeface="+mn-lt"/>
                          <a:cs typeface="Arial"/>
                        </a:rPr>
                        <a:t>calc</a:t>
                      </a:r>
                      <a:r>
                        <a:rPr lang="en-AU" sz="1200" b="0" i="0" u="none" strike="noStrike" baseline="0" dirty="0" smtClean="0">
                          <a:solidFill>
                            <a:srgbClr val="363636"/>
                          </a:solidFill>
                          <a:effectLst/>
                          <a:latin typeface="+mn-lt"/>
                          <a:cs typeface="Arial"/>
                        </a:rPr>
                        <a:t>)</a:t>
                      </a:r>
                    </a:p>
                    <a:p>
                      <a:pPr marL="171450" indent="-171450" algn="l" fontAlgn="ctr">
                        <a:buFont typeface="Arial"/>
                        <a:buChar char="•"/>
                      </a:pPr>
                      <a:r>
                        <a:rPr lang="en-AU" sz="1200" b="0" i="0" u="none" strike="noStrike" baseline="0" dirty="0" smtClean="0">
                          <a:solidFill>
                            <a:srgbClr val="363636"/>
                          </a:solidFill>
                          <a:effectLst/>
                          <a:latin typeface="+mn-lt"/>
                          <a:cs typeface="Arial"/>
                        </a:rPr>
                        <a:t>Default fare as key homepage benefit</a:t>
                      </a: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2" name="Picture 11" descr="png.png"/>
          <p:cNvPicPr>
            <a:picLocks noChangeAspect="1"/>
          </p:cNvPicPr>
          <p:nvPr/>
        </p:nvPicPr>
        <p:blipFill rotWithShape="1">
          <a:blip r:embed="rId2">
            <a:extLst>
              <a:ext uri="{28A0092B-C50C-407E-A947-70E740481C1C}">
                <a14:useLocalDpi xmlns:a14="http://schemas.microsoft.com/office/drawing/2010/main" val="0"/>
              </a:ext>
            </a:extLst>
          </a:blip>
          <a:srcRect l="25321" t="15185" b="30371"/>
          <a:stretch/>
        </p:blipFill>
        <p:spPr>
          <a:xfrm>
            <a:off x="1146174" y="1538251"/>
            <a:ext cx="3819525" cy="4700542"/>
          </a:xfrm>
          <a:prstGeom prst="rect">
            <a:avLst/>
          </a:prstGeom>
        </p:spPr>
      </p:pic>
    </p:spTree>
    <p:extLst>
      <p:ext uri="{BB962C8B-B14F-4D97-AF65-F5344CB8AC3E}">
        <p14:creationId xmlns:p14="http://schemas.microsoft.com/office/powerpoint/2010/main" val="11160636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28724" y="1715767"/>
            <a:ext cx="7305675" cy="1864376"/>
          </a:xfrm>
        </p:spPr>
        <p:txBody>
          <a:bodyPr>
            <a:normAutofit/>
          </a:bodyPr>
          <a:lstStyle/>
          <a:p>
            <a:pPr marL="0" indent="0">
              <a:buNone/>
            </a:pPr>
            <a:r>
              <a:rPr lang="en-US" sz="4800" dirty="0" smtClean="0"/>
              <a:t>Clarify copy scope based on UX strategy</a:t>
            </a:r>
            <a:endParaRPr lang="en-US" sz="4800" dirty="0"/>
          </a:p>
        </p:txBody>
      </p:sp>
      <p:sp>
        <p:nvSpPr>
          <p:cNvPr id="2" name="Title 1"/>
          <p:cNvSpPr>
            <a:spLocks noGrp="1"/>
          </p:cNvSpPr>
          <p:nvPr>
            <p:ph type="title"/>
          </p:nvPr>
        </p:nvSpPr>
        <p:spPr>
          <a:xfrm>
            <a:off x="1228724" y="763236"/>
            <a:ext cx="7305676" cy="707886"/>
          </a:xfrm>
        </p:spPr>
        <p:txBody>
          <a:bodyPr/>
          <a:lstStyle/>
          <a:p>
            <a:r>
              <a:rPr lang="en-US" dirty="0" smtClean="0"/>
              <a:t>Objective of meeting</a:t>
            </a:r>
            <a:endParaRPr lang="en-US" dirty="0"/>
          </a:p>
        </p:txBody>
      </p:sp>
      <p:sp>
        <p:nvSpPr>
          <p:cNvPr id="5" name="Oval 4"/>
          <p:cNvSpPr/>
          <p:nvPr/>
        </p:nvSpPr>
        <p:spPr>
          <a:xfrm>
            <a:off x="1228725" y="3680901"/>
            <a:ext cx="1041400" cy="1041400"/>
          </a:xfrm>
          <a:prstGeom prst="ellipse">
            <a:avLst/>
          </a:prstGeom>
          <a:solidFill>
            <a:srgbClr val="FEFDFD"/>
          </a:solidFill>
          <a:ln>
            <a:solidFill>
              <a:srgbClr val="A2A2A2"/>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r>
              <a:rPr lang="en-US" sz="1300" dirty="0" smtClean="0">
                <a:solidFill>
                  <a:srgbClr val="6C6C6C"/>
                </a:solidFill>
                <a:latin typeface="Arial"/>
                <a:cs typeface="Arial"/>
              </a:rPr>
              <a:t>UX strategy</a:t>
            </a:r>
          </a:p>
        </p:txBody>
      </p:sp>
      <p:cxnSp>
        <p:nvCxnSpPr>
          <p:cNvPr id="6" name="Straight Arrow Connector 5"/>
          <p:cNvCxnSpPr/>
          <p:nvPr/>
        </p:nvCxnSpPr>
        <p:spPr>
          <a:xfrm>
            <a:off x="2270125" y="4225173"/>
            <a:ext cx="1866900" cy="0"/>
          </a:xfrm>
          <a:prstGeom prst="straightConnector1">
            <a:avLst/>
          </a:prstGeom>
          <a:ln w="25400" cap="sq" cmpd="sng">
            <a:solidFill>
              <a:srgbClr val="A2A2A2"/>
            </a:solidFill>
            <a:prstDash val="sysDash"/>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120045" y="3704473"/>
            <a:ext cx="1041400" cy="1041400"/>
          </a:xfrm>
          <a:prstGeom prst="ellipse">
            <a:avLst/>
          </a:prstGeom>
          <a:solidFill>
            <a:srgbClr val="FEFDFD"/>
          </a:solidFill>
          <a:ln>
            <a:solidFill>
              <a:srgbClr val="A2A2A2"/>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r>
              <a:rPr lang="en-US" sz="1300" dirty="0" smtClean="0">
                <a:solidFill>
                  <a:srgbClr val="6C6C6C"/>
                </a:solidFill>
                <a:latin typeface="Arial"/>
                <a:cs typeface="Arial"/>
              </a:rPr>
              <a:t>Copy scope</a:t>
            </a:r>
          </a:p>
        </p:txBody>
      </p:sp>
      <p:cxnSp>
        <p:nvCxnSpPr>
          <p:cNvPr id="8" name="Straight Arrow Connector 7"/>
          <p:cNvCxnSpPr/>
          <p:nvPr/>
        </p:nvCxnSpPr>
        <p:spPr>
          <a:xfrm>
            <a:off x="5161445" y="4239025"/>
            <a:ext cx="1866900" cy="0"/>
          </a:xfrm>
          <a:prstGeom prst="straightConnector1">
            <a:avLst/>
          </a:prstGeom>
          <a:ln w="25400" cap="sq" cmpd="sng">
            <a:solidFill>
              <a:srgbClr val="A2A2A2"/>
            </a:solidFill>
            <a:prstDash val="sysDash"/>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028345" y="3680901"/>
            <a:ext cx="1041400" cy="1041400"/>
          </a:xfrm>
          <a:prstGeom prst="ellipse">
            <a:avLst/>
          </a:prstGeom>
          <a:solidFill>
            <a:srgbClr val="363636"/>
          </a:solidFill>
          <a:ln>
            <a:no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r>
              <a:rPr lang="en-US" sz="1300" dirty="0" smtClean="0">
                <a:solidFill>
                  <a:schemeClr val="bg1"/>
                </a:solidFill>
                <a:latin typeface="Arial"/>
                <a:cs typeface="Arial"/>
              </a:rPr>
              <a:t>Copy</a:t>
            </a:r>
            <a:endParaRPr lang="en-US" sz="1300" dirty="0">
              <a:solidFill>
                <a:schemeClr val="bg1"/>
              </a:solidFill>
              <a:latin typeface="Arial"/>
              <a:cs typeface="Arial"/>
            </a:endParaRPr>
          </a:p>
        </p:txBody>
      </p:sp>
      <p:cxnSp>
        <p:nvCxnSpPr>
          <p:cNvPr id="10" name="Straight Arrow Connector 9"/>
          <p:cNvCxnSpPr/>
          <p:nvPr/>
        </p:nvCxnSpPr>
        <p:spPr>
          <a:xfrm flipH="1" flipV="1">
            <a:off x="3215770" y="4239025"/>
            <a:ext cx="689093" cy="1281072"/>
          </a:xfrm>
          <a:prstGeom prst="straightConnector1">
            <a:avLst/>
          </a:prstGeom>
          <a:ln w="25400" cap="sq" cmpd="sng">
            <a:solidFill>
              <a:srgbClr val="BD262C"/>
            </a:solidFill>
            <a:prstDash val="sysDash"/>
            <a:round/>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734309" y="5549057"/>
            <a:ext cx="1450638" cy="369332"/>
          </a:xfrm>
          <a:prstGeom prst="rect">
            <a:avLst/>
          </a:prstGeom>
        </p:spPr>
        <p:txBody>
          <a:bodyPr wrap="none">
            <a:spAutoFit/>
          </a:bodyPr>
          <a:lstStyle/>
          <a:p>
            <a:pPr algn="ctr"/>
            <a:r>
              <a:rPr lang="en-US" dirty="0" smtClean="0">
                <a:solidFill>
                  <a:srgbClr val="6C6C6C"/>
                </a:solidFill>
                <a:cs typeface="Arial"/>
              </a:rPr>
              <a:t>We are here</a:t>
            </a:r>
            <a:endParaRPr lang="en-US" dirty="0">
              <a:solidFill>
                <a:srgbClr val="6C6C6C"/>
              </a:solidFill>
              <a:cs typeface="Arial"/>
            </a:endParaRPr>
          </a:p>
        </p:txBody>
      </p:sp>
    </p:spTree>
    <p:extLst>
      <p:ext uri="{BB962C8B-B14F-4D97-AF65-F5344CB8AC3E}">
        <p14:creationId xmlns:p14="http://schemas.microsoft.com/office/powerpoint/2010/main" val="208239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/en/customer-care/ </a:t>
            </a:r>
            <a:r>
              <a:rPr lang="en-US" sz="2400" b="0" i="1" dirty="0" smtClean="0">
                <a:solidFill>
                  <a:schemeClr val="bg2">
                    <a:lumMod val="75000"/>
                  </a:schemeClr>
                </a:solidFill>
              </a:rPr>
              <a:t>(Customer Care)</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671574591"/>
              </p:ext>
            </p:extLst>
          </p:nvPr>
        </p:nvGraphicFramePr>
        <p:xfrm>
          <a:off x="5553075" y="1538250"/>
          <a:ext cx="3349625" cy="4505400"/>
        </p:xfrm>
        <a:graphic>
          <a:graphicData uri="http://schemas.openxmlformats.org/drawingml/2006/table">
            <a:tbl>
              <a:tblPr/>
              <a:tblGrid>
                <a:gridCol w="1040084"/>
                <a:gridCol w="2309541"/>
              </a:tblGrid>
              <a:tr h="12430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Redundant information</a:t>
                      </a:r>
                    </a:p>
                    <a:p>
                      <a:pPr marL="171450" indent="-171450" algn="l" fontAlgn="ctr">
                        <a:buFont typeface="Arial"/>
                        <a:buChar char="•"/>
                      </a:pPr>
                      <a:r>
                        <a:rPr lang="en-AU" sz="1200" b="0" i="0" u="none" strike="noStrike" dirty="0" smtClean="0">
                          <a:solidFill>
                            <a:srgbClr val="363636"/>
                          </a:solidFill>
                          <a:effectLst/>
                          <a:latin typeface="Arial"/>
                          <a:cs typeface="Arial"/>
                        </a:rPr>
                        <a:t>Not required unless user is logged</a:t>
                      </a:r>
                      <a:r>
                        <a:rPr lang="en-AU" sz="1200" b="0" i="0" u="none" strike="noStrike" baseline="0" dirty="0" smtClean="0">
                          <a:solidFill>
                            <a:srgbClr val="363636"/>
                          </a:solidFill>
                          <a:effectLst/>
                          <a:latin typeface="Arial"/>
                          <a:cs typeface="Arial"/>
                        </a:rPr>
                        <a:t> in</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82395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Redundant, covered</a:t>
                      </a:r>
                      <a:r>
                        <a:rPr lang="en-AU" sz="1200" b="0" i="0" u="none" strike="noStrike" baseline="0" dirty="0" smtClean="0">
                          <a:solidFill>
                            <a:srgbClr val="363636"/>
                          </a:solidFill>
                          <a:effectLst/>
                          <a:latin typeface="Arial"/>
                          <a:cs typeface="Arial"/>
                        </a:rPr>
                        <a:t> in ‘card admin’ use case</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1" i="0" u="none" strike="noStrike" dirty="0" smtClean="0">
                          <a:solidFill>
                            <a:srgbClr val="363636"/>
                          </a:solidFill>
                          <a:effectLst/>
                          <a:latin typeface="+mn-lt"/>
                          <a:cs typeface="Arial"/>
                        </a:rPr>
                        <a:t>Copy</a:t>
                      </a:r>
                    </a:p>
                    <a:p>
                      <a:pPr marL="171450" indent="-171450" algn="l" fontAlgn="ctr">
                        <a:buFont typeface="Arial"/>
                        <a:buChar char="•"/>
                      </a:pPr>
                      <a:r>
                        <a:rPr lang="en-AU" sz="1200" b="0" i="0" u="none" strike="noStrike" baseline="0" dirty="0" smtClean="0">
                          <a:solidFill>
                            <a:srgbClr val="363636"/>
                          </a:solidFill>
                          <a:effectLst/>
                          <a:latin typeface="+mn-lt"/>
                          <a:cs typeface="Arial"/>
                        </a:rPr>
                        <a:t>Remove information</a:t>
                      </a:r>
                    </a:p>
                    <a:p>
                      <a:pPr marL="171450" indent="-171450" algn="l" fontAlgn="ctr">
                        <a:buFont typeface="Arial"/>
                        <a:buChar char="•"/>
                      </a:pPr>
                      <a:r>
                        <a:rPr lang="en-AU" sz="1200" b="0" i="0" u="none" strike="noStrike" baseline="0" dirty="0" smtClean="0">
                          <a:solidFill>
                            <a:srgbClr val="363636"/>
                          </a:solidFill>
                          <a:effectLst/>
                          <a:latin typeface="+mn-lt"/>
                          <a:cs typeface="Arial"/>
                        </a:rPr>
                        <a:t>Consolidate in sections where required</a:t>
                      </a:r>
                    </a:p>
                    <a:p>
                      <a:pPr marL="628650" marR="0" lvl="1" indent="-171450" algn="l" defTabSz="457200" rtl="0" eaLnBrk="1" fontAlgn="ctr" latinLnBrk="0" hangingPunct="1">
                        <a:lnSpc>
                          <a:spcPct val="100000"/>
                        </a:lnSpc>
                        <a:spcBef>
                          <a:spcPts val="0"/>
                        </a:spcBef>
                        <a:spcAft>
                          <a:spcPts val="0"/>
                        </a:spcAft>
                        <a:buClrTx/>
                        <a:buSzTx/>
                        <a:buFont typeface="Arial"/>
                        <a:buChar char="•"/>
                        <a:tabLst/>
                        <a:defRPr/>
                      </a:pPr>
                      <a:r>
                        <a:rPr lang="en-AU" sz="1200" b="0" i="0" u="none" strike="noStrike" baseline="0" dirty="0" smtClean="0">
                          <a:solidFill>
                            <a:srgbClr val="363636"/>
                          </a:solidFill>
                          <a:effectLst/>
                          <a:latin typeface="+mn-lt"/>
                          <a:cs typeface="Arial"/>
                        </a:rPr>
                        <a:t>Card admin</a:t>
                      </a:r>
                    </a:p>
                    <a:p>
                      <a:pPr marL="628650" lvl="1" indent="-171450" algn="l" fontAlgn="ctr">
                        <a:buFont typeface="Arial"/>
                        <a:buChar char="•"/>
                      </a:pPr>
                      <a:r>
                        <a:rPr lang="en-AU" sz="1200" b="0" i="0" u="none" strike="noStrike" baseline="0" dirty="0" smtClean="0">
                          <a:solidFill>
                            <a:srgbClr val="363636"/>
                          </a:solidFill>
                          <a:effectLst/>
                          <a:latin typeface="+mn-lt"/>
                          <a:cs typeface="Arial"/>
                        </a:rPr>
                        <a:t>Enquiries</a:t>
                      </a: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2" name="Picture 1" descr="Screen Shot 2013-11-20 at 12.27.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175" y="1538251"/>
            <a:ext cx="3856618" cy="2019300"/>
          </a:xfrm>
          <a:prstGeom prst="rect">
            <a:avLst/>
          </a:prstGeom>
        </p:spPr>
      </p:pic>
      <p:pic>
        <p:nvPicPr>
          <p:cNvPr id="4" name="Picture 3" descr="Screen Shot 2013-11-20 at 12.28.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174" y="3703847"/>
            <a:ext cx="3971925" cy="1222973"/>
          </a:xfrm>
          <a:prstGeom prst="rect">
            <a:avLst/>
          </a:prstGeom>
        </p:spPr>
      </p:pic>
      <p:pic>
        <p:nvPicPr>
          <p:cNvPr id="7" name="Picture 6" descr="Screen Shot 2013-11-20 at 12.30.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175" y="4881551"/>
            <a:ext cx="4051300" cy="1430349"/>
          </a:xfrm>
          <a:prstGeom prst="rect">
            <a:avLst/>
          </a:prstGeom>
        </p:spPr>
      </p:pic>
    </p:spTree>
    <p:extLst>
      <p:ext uri="{BB962C8B-B14F-4D97-AF65-F5344CB8AC3E}">
        <p14:creationId xmlns:p14="http://schemas.microsoft.com/office/powerpoint/2010/main" val="3129520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a:t>
            </a:r>
            <a:r>
              <a:rPr lang="en-US" dirty="0" err="1"/>
              <a:t>faqs</a:t>
            </a:r>
            <a:r>
              <a:rPr lang="en-US" dirty="0"/>
              <a:t>/ </a:t>
            </a:r>
            <a:r>
              <a:rPr lang="en-US" sz="2400" b="0" i="1" dirty="0" smtClean="0">
                <a:solidFill>
                  <a:schemeClr val="bg2">
                    <a:lumMod val="75000"/>
                  </a:schemeClr>
                </a:solidFill>
              </a:rPr>
              <a:t>(FAQs)</a:t>
            </a:r>
            <a:endParaRPr lang="en-US" sz="2400" b="0" i="1" dirty="0">
              <a:solidFill>
                <a:schemeClr val="bg2">
                  <a:lumMod val="75000"/>
                </a:schemeClr>
              </a:solidFill>
            </a:endParaRPr>
          </a:p>
        </p:txBody>
      </p:sp>
      <p:cxnSp>
        <p:nvCxnSpPr>
          <p:cNvPr id="5" name="Straight Connector 4"/>
          <p:cNvCxnSpPr/>
          <p:nvPr/>
        </p:nvCxnSpPr>
        <p:spPr>
          <a:xfrm>
            <a:off x="5372100" y="1538251"/>
            <a:ext cx="0" cy="4773649"/>
          </a:xfrm>
          <a:prstGeom prst="lin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177172192"/>
              </p:ext>
            </p:extLst>
          </p:nvPr>
        </p:nvGraphicFramePr>
        <p:xfrm>
          <a:off x="5553075" y="1538250"/>
          <a:ext cx="3349625" cy="4505400"/>
        </p:xfrm>
        <a:graphic>
          <a:graphicData uri="http://schemas.openxmlformats.org/drawingml/2006/table">
            <a:tbl>
              <a:tblPr/>
              <a:tblGrid>
                <a:gridCol w="1040084"/>
                <a:gridCol w="2309541"/>
              </a:tblGrid>
              <a:tr h="1243050">
                <a:tc>
                  <a:txBody>
                    <a:bodyPr/>
                    <a:lstStyle/>
                    <a:p>
                      <a:pPr algn="l" fontAlgn="ctr"/>
                      <a:r>
                        <a:rPr lang="en-AU" sz="1200" b="1" i="0" u="none" strike="noStrike" dirty="0" smtClean="0">
                          <a:solidFill>
                            <a:srgbClr val="363636"/>
                          </a:solidFill>
                          <a:effectLst/>
                          <a:latin typeface="Arial"/>
                          <a:cs typeface="Arial"/>
                        </a:rPr>
                        <a:t>Comments </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Factual content</a:t>
                      </a:r>
                    </a:p>
                    <a:p>
                      <a:pPr marL="171450" indent="-171450" algn="l" fontAlgn="ctr">
                        <a:buFont typeface="Arial"/>
                        <a:buChar char="•"/>
                      </a:pPr>
                      <a:r>
                        <a:rPr lang="en-AU" sz="1200" b="0" i="0" u="none" strike="noStrike" dirty="0" smtClean="0">
                          <a:solidFill>
                            <a:srgbClr val="363636"/>
                          </a:solidFill>
                          <a:effectLst/>
                          <a:latin typeface="Arial"/>
                          <a:cs typeface="Arial"/>
                        </a:rPr>
                        <a:t>Has</a:t>
                      </a:r>
                      <a:r>
                        <a:rPr lang="en-AU" sz="1200" b="0" i="0" u="none" strike="noStrike" baseline="0" dirty="0" smtClean="0">
                          <a:solidFill>
                            <a:srgbClr val="363636"/>
                          </a:solidFill>
                          <a:effectLst/>
                          <a:latin typeface="Arial"/>
                          <a:cs typeface="Arial"/>
                        </a:rPr>
                        <a:t> value if it’s being used</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823950">
                <a:tc>
                  <a:txBody>
                    <a:bodyPr/>
                    <a:lstStyle/>
                    <a:p>
                      <a:pPr algn="l" fontAlgn="ctr"/>
                      <a:r>
                        <a:rPr lang="en-AU" sz="1200" b="1" i="0" u="none" strike="noStrike" dirty="0" smtClean="0">
                          <a:solidFill>
                            <a:srgbClr val="363636"/>
                          </a:solidFill>
                          <a:effectLst/>
                          <a:latin typeface="Arial"/>
                          <a:cs typeface="Arial"/>
                        </a:rPr>
                        <a:t>User flows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171450" indent="-171450" algn="l" fontAlgn="ctr">
                        <a:buFont typeface="Arial"/>
                        <a:buChar char="•"/>
                      </a:pPr>
                      <a:r>
                        <a:rPr lang="en-AU" sz="1200" b="0" i="0" u="none" strike="noStrike" dirty="0" smtClean="0">
                          <a:solidFill>
                            <a:srgbClr val="363636"/>
                          </a:solidFill>
                          <a:effectLst/>
                          <a:latin typeface="Arial"/>
                          <a:cs typeface="Arial"/>
                        </a:rPr>
                        <a:t>Not part</a:t>
                      </a:r>
                      <a:r>
                        <a:rPr lang="en-AU" sz="1200" b="0" i="0" u="none" strike="noStrike" baseline="0" dirty="0" smtClean="0">
                          <a:solidFill>
                            <a:srgbClr val="363636"/>
                          </a:solidFill>
                          <a:effectLst/>
                          <a:latin typeface="Arial"/>
                          <a:cs typeface="Arial"/>
                        </a:rPr>
                        <a:t> of primary user flow</a:t>
                      </a:r>
                      <a:endParaRPr lang="en-AU" sz="1200" b="0"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r h="2438400">
                <a:tc>
                  <a:txBody>
                    <a:bodyPr/>
                    <a:lstStyle/>
                    <a:p>
                      <a:pPr algn="l" fontAlgn="ctr"/>
                      <a:r>
                        <a:rPr lang="en-AU" sz="1200" b="1" i="0" u="none" strike="noStrike" dirty="0" smtClean="0">
                          <a:solidFill>
                            <a:srgbClr val="363636"/>
                          </a:solidFill>
                          <a:effectLst/>
                          <a:latin typeface="Arial"/>
                          <a:cs typeface="Arial"/>
                        </a:rPr>
                        <a:t>Recommendations</a:t>
                      </a:r>
                      <a:endParaRPr lang="en-AU" sz="1200" b="1" i="0" u="none" strike="noStrike" dirty="0">
                        <a:solidFill>
                          <a:srgbClr val="363636"/>
                        </a:solidFill>
                        <a:effectLst/>
                        <a:latin typeface="Arial"/>
                        <a:cs typeface="Arial"/>
                      </a:endParaRP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indent="0" algn="l" fontAlgn="ctr">
                        <a:buFont typeface="Arial"/>
                        <a:buNone/>
                      </a:pPr>
                      <a:r>
                        <a:rPr lang="en-AU" sz="1200" b="1" i="0" u="none" strike="noStrike" dirty="0" smtClean="0">
                          <a:solidFill>
                            <a:srgbClr val="363636"/>
                          </a:solidFill>
                          <a:effectLst/>
                          <a:latin typeface="+mn-lt"/>
                          <a:cs typeface="Arial"/>
                        </a:rPr>
                        <a:t>Copy</a:t>
                      </a:r>
                    </a:p>
                    <a:p>
                      <a:pPr marL="171450" indent="-171450" algn="l" fontAlgn="ctr">
                        <a:buFont typeface="Arial"/>
                        <a:buChar char="•"/>
                      </a:pPr>
                      <a:endParaRPr lang="en-AU" sz="1200" b="0" i="0" u="none" strike="noStrike" baseline="0" dirty="0" smtClean="0">
                        <a:solidFill>
                          <a:srgbClr val="363636"/>
                        </a:solidFill>
                        <a:effectLst/>
                        <a:latin typeface="+mn-lt"/>
                        <a:cs typeface="Arial"/>
                      </a:endParaRPr>
                    </a:p>
                    <a:p>
                      <a:pPr marL="171450" indent="-171450" algn="l" fontAlgn="ctr">
                        <a:buFont typeface="Arial"/>
                        <a:buChar char="•"/>
                      </a:pPr>
                      <a:r>
                        <a:rPr lang="en-AU" sz="1200" b="0" i="0" u="none" strike="noStrike" baseline="0" dirty="0" smtClean="0">
                          <a:solidFill>
                            <a:srgbClr val="363636"/>
                          </a:solidFill>
                          <a:effectLst/>
                          <a:latin typeface="+mn-lt"/>
                          <a:cs typeface="Arial"/>
                        </a:rPr>
                        <a:t>Review from POV of tone and voice</a:t>
                      </a:r>
                    </a:p>
                  </a:txBody>
                  <a:tcPr marL="12700" marR="12700" marT="1270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prstClr val="white">
                          <a:lumMod val="65000"/>
                        </a:prstClr>
                      </a:solidFill>
                      <a:prstDash val="solid"/>
                      <a:round/>
                      <a:headEnd type="none" w="med" len="med"/>
                      <a:tailEnd type="none" w="med" len="med"/>
                    </a:lnT>
                    <a:lnB w="3175" cap="flat" cmpd="sng" algn="ctr">
                      <a:solidFill>
                        <a:prstClr val="white">
                          <a:lumMod val="6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descr="png.png"/>
          <p:cNvPicPr>
            <a:picLocks noChangeAspect="1"/>
          </p:cNvPicPr>
          <p:nvPr/>
        </p:nvPicPr>
        <p:blipFill rotWithShape="1">
          <a:blip r:embed="rId2">
            <a:extLst>
              <a:ext uri="{28A0092B-C50C-407E-A947-70E740481C1C}">
                <a14:useLocalDpi xmlns:a14="http://schemas.microsoft.com/office/drawing/2010/main" val="0"/>
              </a:ext>
            </a:extLst>
          </a:blip>
          <a:srcRect l="26384" t="13519" r="7349" b="27592"/>
          <a:stretch/>
        </p:blipFill>
        <p:spPr>
          <a:xfrm>
            <a:off x="1146174" y="1471122"/>
            <a:ext cx="3362325" cy="4950090"/>
          </a:xfrm>
          <a:prstGeom prst="rect">
            <a:avLst/>
          </a:prstGeom>
        </p:spPr>
      </p:pic>
    </p:spTree>
    <p:extLst>
      <p:ext uri="{BB962C8B-B14F-4D97-AF65-F5344CB8AC3E}">
        <p14:creationId xmlns:p14="http://schemas.microsoft.com/office/powerpoint/2010/main" val="36267221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element review</a:t>
            </a:r>
            <a:endParaRPr lang="en-US" dirty="0"/>
          </a:p>
        </p:txBody>
      </p:sp>
    </p:spTree>
    <p:extLst>
      <p:ext uri="{BB962C8B-B14F-4D97-AF65-F5344CB8AC3E}">
        <p14:creationId xmlns:p14="http://schemas.microsoft.com/office/powerpoint/2010/main" val="3887532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Header/navigation</a:t>
            </a:r>
            <a:endParaRPr lang="en-US" dirty="0"/>
          </a:p>
        </p:txBody>
      </p:sp>
      <p:pic>
        <p:nvPicPr>
          <p:cNvPr id="7" name="Picture 6" descr="png.png"/>
          <p:cNvPicPr>
            <a:picLocks noChangeAspect="1"/>
          </p:cNvPicPr>
          <p:nvPr/>
        </p:nvPicPr>
        <p:blipFill rotWithShape="1">
          <a:blip r:embed="rId2">
            <a:extLst>
              <a:ext uri="{28A0092B-C50C-407E-A947-70E740481C1C}">
                <a14:useLocalDpi xmlns:a14="http://schemas.microsoft.com/office/drawing/2010/main" val="0"/>
              </a:ext>
            </a:extLst>
          </a:blip>
          <a:srcRect b="55812"/>
          <a:stretch/>
        </p:blipFill>
        <p:spPr>
          <a:xfrm>
            <a:off x="1146175" y="1471122"/>
            <a:ext cx="6003926" cy="3835222"/>
          </a:xfrm>
          <a:prstGeom prst="rect">
            <a:avLst/>
          </a:prstGeom>
        </p:spPr>
      </p:pic>
      <p:sp>
        <p:nvSpPr>
          <p:cNvPr id="5" name="Right Brace 4"/>
          <p:cNvSpPr/>
          <p:nvPr/>
        </p:nvSpPr>
        <p:spPr>
          <a:xfrm>
            <a:off x="7150101" y="1471122"/>
            <a:ext cx="558799" cy="1161116"/>
          </a:xfrm>
          <a:prstGeom prst="rightBrac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150101" y="2791922"/>
            <a:ext cx="558799" cy="2316816"/>
          </a:xfrm>
          <a:prstGeom prst="rightBrac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2"/>
          <p:cNvSpPr txBox="1">
            <a:spLocks/>
          </p:cNvSpPr>
          <p:nvPr/>
        </p:nvSpPr>
        <p:spPr>
          <a:xfrm>
            <a:off x="7708900" y="1662858"/>
            <a:ext cx="1295400" cy="707886"/>
          </a:xfrm>
          <a:prstGeom prst="rect">
            <a:avLst/>
          </a:prstGeom>
        </p:spPr>
        <p:txBody>
          <a:bodyPr>
            <a:normAutofit/>
          </a:bodyPr>
          <a:lstStyle>
            <a:lvl1pPr algn="l" defTabSz="457200" rtl="0" eaLnBrk="1" latinLnBrk="0" hangingPunct="1">
              <a:spcBef>
                <a:spcPct val="0"/>
              </a:spcBef>
              <a:buNone/>
              <a:defRPr sz="4000" b="1" kern="1200" spc="-150">
                <a:solidFill>
                  <a:srgbClr val="363636"/>
                </a:solidFill>
                <a:latin typeface="Arial"/>
                <a:ea typeface="+mj-ea"/>
                <a:cs typeface="Arial"/>
              </a:defRPr>
            </a:lvl1pPr>
          </a:lstStyle>
          <a:p>
            <a:r>
              <a:rPr lang="en-US" dirty="0" smtClean="0"/>
              <a:t>30%</a:t>
            </a:r>
            <a:endParaRPr lang="en-US" dirty="0"/>
          </a:p>
        </p:txBody>
      </p:sp>
      <p:sp>
        <p:nvSpPr>
          <p:cNvPr id="10" name="Title 2"/>
          <p:cNvSpPr txBox="1">
            <a:spLocks/>
          </p:cNvSpPr>
          <p:nvPr/>
        </p:nvSpPr>
        <p:spPr>
          <a:xfrm>
            <a:off x="7759700" y="3567858"/>
            <a:ext cx="1295400" cy="707886"/>
          </a:xfrm>
          <a:prstGeom prst="rect">
            <a:avLst/>
          </a:prstGeom>
        </p:spPr>
        <p:txBody>
          <a:bodyPr>
            <a:normAutofit/>
          </a:bodyPr>
          <a:lstStyle>
            <a:lvl1pPr algn="l" defTabSz="457200" rtl="0" eaLnBrk="1" latinLnBrk="0" hangingPunct="1">
              <a:spcBef>
                <a:spcPct val="0"/>
              </a:spcBef>
              <a:buNone/>
              <a:defRPr sz="4000" b="1" kern="1200" spc="-150">
                <a:solidFill>
                  <a:srgbClr val="363636"/>
                </a:solidFill>
                <a:latin typeface="Arial"/>
                <a:ea typeface="+mj-ea"/>
                <a:cs typeface="Arial"/>
              </a:defRPr>
            </a:lvl1pPr>
          </a:lstStyle>
          <a:p>
            <a:r>
              <a:rPr lang="en-US" dirty="0"/>
              <a:t>7</a:t>
            </a:r>
            <a:r>
              <a:rPr lang="en-US" dirty="0" smtClean="0"/>
              <a:t>0%</a:t>
            </a:r>
            <a:endParaRPr lang="en-US" dirty="0"/>
          </a:p>
        </p:txBody>
      </p:sp>
      <p:sp>
        <p:nvSpPr>
          <p:cNvPr id="13" name="Content Placeholder 1"/>
          <p:cNvSpPr>
            <a:spLocks noGrp="1"/>
          </p:cNvSpPr>
          <p:nvPr>
            <p:ph idx="1"/>
          </p:nvPr>
        </p:nvSpPr>
        <p:spPr>
          <a:xfrm>
            <a:off x="1146174" y="5306343"/>
            <a:ext cx="7388225" cy="878559"/>
          </a:xfrm>
        </p:spPr>
        <p:txBody>
          <a:bodyPr>
            <a:normAutofit fontScale="85000" lnSpcReduction="20000"/>
          </a:bodyPr>
          <a:lstStyle/>
          <a:p>
            <a:r>
              <a:rPr lang="en-US" dirty="0" smtClean="0"/>
              <a:t>Take up 10% of fold</a:t>
            </a:r>
          </a:p>
          <a:p>
            <a:r>
              <a:rPr lang="en-US" dirty="0" smtClean="0"/>
              <a:t>Stick to the top of the browser with scrolling </a:t>
            </a:r>
          </a:p>
          <a:p>
            <a:r>
              <a:rPr lang="en-US" dirty="0" smtClean="0"/>
              <a:t>Add drop downs &amp; remove LHS sub-navigation at the page level</a:t>
            </a:r>
            <a:endParaRPr lang="en-US" dirty="0"/>
          </a:p>
        </p:txBody>
      </p:sp>
    </p:spTree>
    <p:extLst>
      <p:ext uri="{BB962C8B-B14F-4D97-AF65-F5344CB8AC3E}">
        <p14:creationId xmlns:p14="http://schemas.microsoft.com/office/powerpoint/2010/main" val="30370257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IP detection</a:t>
            </a:r>
          </a:p>
          <a:p>
            <a:r>
              <a:rPr lang="en-US" dirty="0" smtClean="0"/>
              <a:t>Serve international options</a:t>
            </a:r>
          </a:p>
          <a:p>
            <a:r>
              <a:rPr lang="en-US" dirty="0" smtClean="0"/>
              <a:t>Copy in language of origin</a:t>
            </a:r>
            <a:endParaRPr lang="en-US" dirty="0"/>
          </a:p>
        </p:txBody>
      </p:sp>
      <p:sp>
        <p:nvSpPr>
          <p:cNvPr id="3" name="Title 2"/>
          <p:cNvSpPr>
            <a:spLocks noGrp="1"/>
          </p:cNvSpPr>
          <p:nvPr>
            <p:ph type="title"/>
          </p:nvPr>
        </p:nvSpPr>
        <p:spPr/>
        <p:txBody>
          <a:bodyPr/>
          <a:lstStyle/>
          <a:p>
            <a:r>
              <a:rPr lang="en-US" dirty="0" smtClean="0"/>
              <a:t>Tourists</a:t>
            </a:r>
            <a:endParaRPr lang="en-US" dirty="0"/>
          </a:p>
        </p:txBody>
      </p:sp>
      <p:pic>
        <p:nvPicPr>
          <p:cNvPr id="5" name="Picture 4" descr="Screen Shot 2013-11-20 at 4.46.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462" y="3403686"/>
            <a:ext cx="7983537" cy="2014128"/>
          </a:xfrm>
          <a:prstGeom prst="rect">
            <a:avLst/>
          </a:prstGeom>
        </p:spPr>
      </p:pic>
      <p:sp>
        <p:nvSpPr>
          <p:cNvPr id="6" name="Rectangle 5"/>
          <p:cNvSpPr/>
          <p:nvPr/>
        </p:nvSpPr>
        <p:spPr>
          <a:xfrm>
            <a:off x="2161862" y="3336963"/>
            <a:ext cx="3796770" cy="526889"/>
          </a:xfrm>
          <a:prstGeom prst="rect">
            <a:avLst/>
          </a:prstGeom>
          <a:noFill/>
          <a:ln w="57150" cmpd="sng">
            <a:solidFill>
              <a:srgbClr val="800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spTree>
    <p:extLst>
      <p:ext uri="{BB962C8B-B14F-4D97-AF65-F5344CB8AC3E}">
        <p14:creationId xmlns:p14="http://schemas.microsoft.com/office/powerpoint/2010/main" val="345733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Small site, ~800kb pages</a:t>
            </a:r>
          </a:p>
          <a:p>
            <a:r>
              <a:rPr lang="en-US" dirty="0" smtClean="0"/>
              <a:t>But slow, &gt;4 second load time</a:t>
            </a:r>
          </a:p>
          <a:p>
            <a:r>
              <a:rPr lang="en-US" dirty="0" smtClean="0"/>
              <a:t>55 page requests (make this smaller)</a:t>
            </a:r>
          </a:p>
          <a:p>
            <a:r>
              <a:rPr lang="en-US" dirty="0" smtClean="0"/>
              <a:t>Use content delivery network (CDN)</a:t>
            </a:r>
          </a:p>
          <a:p>
            <a:r>
              <a:rPr lang="en-US" dirty="0" smtClean="0"/>
              <a:t>Slower than &gt;60% of web based on </a:t>
            </a:r>
            <a:r>
              <a:rPr lang="en-US" dirty="0" err="1" smtClean="0"/>
              <a:t>tools.pingdom.com</a:t>
            </a:r>
            <a:endParaRPr lang="en-US" dirty="0"/>
          </a:p>
        </p:txBody>
      </p:sp>
      <p:sp>
        <p:nvSpPr>
          <p:cNvPr id="3" name="Title 2"/>
          <p:cNvSpPr>
            <a:spLocks noGrp="1"/>
          </p:cNvSpPr>
          <p:nvPr>
            <p:ph type="title"/>
          </p:nvPr>
        </p:nvSpPr>
        <p:spPr/>
        <p:txBody>
          <a:bodyPr/>
          <a:lstStyle/>
          <a:p>
            <a:r>
              <a:rPr lang="en-US" dirty="0" smtClean="0"/>
              <a:t>Speed</a:t>
            </a:r>
            <a:endParaRPr lang="en-US" dirty="0"/>
          </a:p>
        </p:txBody>
      </p:sp>
      <p:pic>
        <p:nvPicPr>
          <p:cNvPr id="4" name="Picture 3" descr="Screen Shot 2013-11-21 at 10.42.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5" y="3504587"/>
            <a:ext cx="7454900" cy="2781300"/>
          </a:xfrm>
          <a:prstGeom prst="rect">
            <a:avLst/>
          </a:prstGeom>
        </p:spPr>
      </p:pic>
    </p:spTree>
    <p:extLst>
      <p:ext uri="{BB962C8B-B14F-4D97-AF65-F5344CB8AC3E}">
        <p14:creationId xmlns:p14="http://schemas.microsoft.com/office/powerpoint/2010/main" val="824183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1472" y="1538251"/>
            <a:ext cx="6869091" cy="1677525"/>
          </a:xfrm>
        </p:spPr>
        <p:txBody>
          <a:bodyPr/>
          <a:lstStyle/>
          <a:p>
            <a:r>
              <a:rPr lang="en-US" dirty="0" smtClean="0"/>
              <a:t>Currently two columns</a:t>
            </a:r>
          </a:p>
          <a:p>
            <a:r>
              <a:rPr lang="en-US" dirty="0" smtClean="0"/>
              <a:t>Allowing space for sub-</a:t>
            </a:r>
            <a:r>
              <a:rPr lang="en-US" dirty="0" err="1" smtClean="0"/>
              <a:t>nav</a:t>
            </a:r>
            <a:endParaRPr lang="en-US" dirty="0" smtClean="0"/>
          </a:p>
          <a:p>
            <a:r>
              <a:rPr lang="en-US" dirty="0" smtClean="0"/>
              <a:t>Doesn’t require sub-</a:t>
            </a:r>
            <a:r>
              <a:rPr lang="en-US" dirty="0" err="1" smtClean="0"/>
              <a:t>nav</a:t>
            </a:r>
            <a:endParaRPr lang="en-US" dirty="0"/>
          </a:p>
        </p:txBody>
      </p:sp>
      <p:sp>
        <p:nvSpPr>
          <p:cNvPr id="3" name="Title 2"/>
          <p:cNvSpPr>
            <a:spLocks noGrp="1"/>
          </p:cNvSpPr>
          <p:nvPr>
            <p:ph type="title"/>
          </p:nvPr>
        </p:nvSpPr>
        <p:spPr/>
        <p:txBody>
          <a:bodyPr/>
          <a:lstStyle/>
          <a:p>
            <a:r>
              <a:rPr lang="en-US" dirty="0" smtClean="0"/>
              <a:t>Layout</a:t>
            </a:r>
            <a:endParaRPr lang="en-US" dirty="0"/>
          </a:p>
        </p:txBody>
      </p:sp>
      <p:pic>
        <p:nvPicPr>
          <p:cNvPr id="4" name="Picture 3" descr="Screen Shot 2013-11-20 at 4.4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398" y="3215776"/>
            <a:ext cx="4783119" cy="2969127"/>
          </a:xfrm>
          <a:prstGeom prst="rect">
            <a:avLst/>
          </a:prstGeom>
        </p:spPr>
      </p:pic>
      <p:sp>
        <p:nvSpPr>
          <p:cNvPr id="5" name="Content Placeholder 1"/>
          <p:cNvSpPr txBox="1">
            <a:spLocks/>
          </p:cNvSpPr>
          <p:nvPr/>
        </p:nvSpPr>
        <p:spPr>
          <a:xfrm>
            <a:off x="1160464" y="3609067"/>
            <a:ext cx="2906540" cy="1677525"/>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This should be a dropdown in the </a:t>
            </a:r>
            <a:r>
              <a:rPr lang="en-US" dirty="0" err="1" smtClean="0"/>
              <a:t>nav</a:t>
            </a:r>
            <a:r>
              <a:rPr lang="en-US" dirty="0" smtClean="0"/>
              <a:t> </a:t>
            </a:r>
          </a:p>
        </p:txBody>
      </p:sp>
      <p:sp>
        <p:nvSpPr>
          <p:cNvPr id="6" name="Rectangle 5"/>
          <p:cNvSpPr/>
          <p:nvPr/>
        </p:nvSpPr>
        <p:spPr>
          <a:xfrm>
            <a:off x="3945398" y="4444781"/>
            <a:ext cx="1351164" cy="1740122"/>
          </a:xfrm>
          <a:prstGeom prst="rect">
            <a:avLst/>
          </a:prstGeom>
          <a:noFill/>
          <a:ln w="38100" cmpd="sng">
            <a:solidFill>
              <a:srgbClr val="800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cxnSp>
        <p:nvCxnSpPr>
          <p:cNvPr id="8" name="Straight Connector 7"/>
          <p:cNvCxnSpPr/>
          <p:nvPr/>
        </p:nvCxnSpPr>
        <p:spPr>
          <a:xfrm>
            <a:off x="2810420" y="4350211"/>
            <a:ext cx="1134978" cy="567419"/>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7638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 1</a:t>
            </a:r>
            <a:r>
              <a:rPr lang="en-US" baseline="30000" dirty="0" smtClean="0"/>
              <a:t>st</a:t>
            </a:r>
            <a:r>
              <a:rPr lang="en-US" dirty="0" smtClean="0"/>
              <a:t> prominent link on your site</a:t>
            </a:r>
            <a:endParaRPr lang="en-US" dirty="0"/>
          </a:p>
        </p:txBody>
      </p:sp>
      <p:pic>
        <p:nvPicPr>
          <p:cNvPr id="4" name="Picture 3" descr="Screen Shot 2013-11-20 at 4.57.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5" y="2201863"/>
            <a:ext cx="6093773" cy="3602097"/>
          </a:xfrm>
          <a:prstGeom prst="rect">
            <a:avLst/>
          </a:prstGeom>
        </p:spPr>
      </p:pic>
      <p:sp>
        <p:nvSpPr>
          <p:cNvPr id="5" name="Content Placeholder 1"/>
          <p:cNvSpPr txBox="1">
            <a:spLocks/>
          </p:cNvSpPr>
          <p:nvPr/>
        </p:nvSpPr>
        <p:spPr>
          <a:xfrm>
            <a:off x="2511628" y="1511653"/>
            <a:ext cx="4487400" cy="741144"/>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Takes people elsewhere!</a:t>
            </a:r>
          </a:p>
        </p:txBody>
      </p:sp>
      <p:sp>
        <p:nvSpPr>
          <p:cNvPr id="6" name="Rectangle 5"/>
          <p:cNvSpPr/>
          <p:nvPr/>
        </p:nvSpPr>
        <p:spPr>
          <a:xfrm>
            <a:off x="1255749" y="2468956"/>
            <a:ext cx="635880" cy="624828"/>
          </a:xfrm>
          <a:prstGeom prst="rect">
            <a:avLst/>
          </a:prstGeom>
          <a:noFill/>
          <a:ln w="38100" cmpd="sng">
            <a:solidFill>
              <a:srgbClr val="800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cxnSp>
        <p:nvCxnSpPr>
          <p:cNvPr id="7" name="Straight Connector 6"/>
          <p:cNvCxnSpPr/>
          <p:nvPr/>
        </p:nvCxnSpPr>
        <p:spPr>
          <a:xfrm flipH="1">
            <a:off x="1891629" y="1904643"/>
            <a:ext cx="824209" cy="550803"/>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3303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Footer</a:t>
            </a:r>
            <a:endParaRPr lang="en-US" dirty="0"/>
          </a:p>
        </p:txBody>
      </p:sp>
      <p:pic>
        <p:nvPicPr>
          <p:cNvPr id="7" name="Picture 6" descr="png.png"/>
          <p:cNvPicPr>
            <a:picLocks noChangeAspect="1"/>
          </p:cNvPicPr>
          <p:nvPr/>
        </p:nvPicPr>
        <p:blipFill rotWithShape="1">
          <a:blip r:embed="rId2">
            <a:extLst>
              <a:ext uri="{28A0092B-C50C-407E-A947-70E740481C1C}">
                <a14:useLocalDpi xmlns:a14="http://schemas.microsoft.com/office/drawing/2010/main" val="0"/>
              </a:ext>
            </a:extLst>
          </a:blip>
          <a:srcRect t="67366"/>
          <a:stretch/>
        </p:blipFill>
        <p:spPr>
          <a:xfrm>
            <a:off x="1228725" y="1958683"/>
            <a:ext cx="5528574" cy="2608172"/>
          </a:xfrm>
          <a:prstGeom prst="rect">
            <a:avLst/>
          </a:prstGeom>
        </p:spPr>
      </p:pic>
      <p:sp>
        <p:nvSpPr>
          <p:cNvPr id="4" name="Right Brace 3"/>
          <p:cNvSpPr/>
          <p:nvPr/>
        </p:nvSpPr>
        <p:spPr>
          <a:xfrm>
            <a:off x="6870701" y="1958682"/>
            <a:ext cx="558799" cy="1959209"/>
          </a:xfrm>
          <a:prstGeom prst="rightBrac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Content Placeholder 1"/>
          <p:cNvSpPr>
            <a:spLocks noGrp="1"/>
          </p:cNvSpPr>
          <p:nvPr>
            <p:ph idx="1"/>
          </p:nvPr>
        </p:nvSpPr>
        <p:spPr>
          <a:xfrm>
            <a:off x="7553005" y="4070291"/>
            <a:ext cx="1590995" cy="1406923"/>
          </a:xfrm>
        </p:spPr>
        <p:txBody>
          <a:bodyPr>
            <a:normAutofit/>
          </a:bodyPr>
          <a:lstStyle/>
          <a:p>
            <a:pPr marL="0" indent="0">
              <a:buNone/>
            </a:pPr>
            <a:r>
              <a:rPr lang="en-US" dirty="0" smtClean="0"/>
              <a:t>Not categorised </a:t>
            </a:r>
            <a:endParaRPr lang="en-US" dirty="0"/>
          </a:p>
        </p:txBody>
      </p:sp>
      <p:sp>
        <p:nvSpPr>
          <p:cNvPr id="6" name="Right Brace 5"/>
          <p:cNvSpPr/>
          <p:nvPr/>
        </p:nvSpPr>
        <p:spPr>
          <a:xfrm>
            <a:off x="6870701" y="4245658"/>
            <a:ext cx="558799" cy="321197"/>
          </a:xfrm>
          <a:prstGeom prst="rightBrac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Content Placeholder 1"/>
          <p:cNvSpPr txBox="1">
            <a:spLocks/>
          </p:cNvSpPr>
          <p:nvPr/>
        </p:nvSpPr>
        <p:spPr>
          <a:xfrm>
            <a:off x="7553005" y="2354263"/>
            <a:ext cx="1503563" cy="1406923"/>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Restating navigation</a:t>
            </a:r>
          </a:p>
          <a:p>
            <a:pPr marL="0" indent="0">
              <a:buFontTx/>
              <a:buNone/>
            </a:pPr>
            <a:r>
              <a:rPr lang="en-US" dirty="0" smtClean="0"/>
              <a:t>Poor design</a:t>
            </a:r>
            <a:endParaRPr lang="en-US" dirty="0"/>
          </a:p>
        </p:txBody>
      </p:sp>
    </p:spTree>
    <p:extLst>
      <p:ext uri="{BB962C8B-B14F-4D97-AF65-F5344CB8AC3E}">
        <p14:creationId xmlns:p14="http://schemas.microsoft.com/office/powerpoint/2010/main" val="872960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Mobile</a:t>
            </a:r>
            <a:endParaRPr lang="en-US" dirty="0"/>
          </a:p>
        </p:txBody>
      </p:sp>
      <p:pic>
        <p:nvPicPr>
          <p:cNvPr id="6" name="Picture 5" descr="photo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390" y="1979122"/>
            <a:ext cx="2637366" cy="3956048"/>
          </a:xfrm>
          <a:prstGeom prst="rect">
            <a:avLst/>
          </a:prstGeom>
        </p:spPr>
      </p:pic>
      <p:pic>
        <p:nvPicPr>
          <p:cNvPr id="5" name="Picture 4" descr="photo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323" y="1710344"/>
            <a:ext cx="2650067" cy="3975100"/>
          </a:xfrm>
          <a:prstGeom prst="rect">
            <a:avLst/>
          </a:prstGeom>
        </p:spPr>
      </p:pic>
      <p:pic>
        <p:nvPicPr>
          <p:cNvPr id="4" name="Picture 3" descr="phot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175" y="1471122"/>
            <a:ext cx="2657148" cy="3985722"/>
          </a:xfrm>
          <a:prstGeom prst="rect">
            <a:avLst/>
          </a:prstGeom>
        </p:spPr>
      </p:pic>
    </p:spTree>
    <p:extLst>
      <p:ext uri="{BB962C8B-B14F-4D97-AF65-F5344CB8AC3E}">
        <p14:creationId xmlns:p14="http://schemas.microsoft.com/office/powerpoint/2010/main" val="28222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a:t>
            </a:r>
            <a:r>
              <a:rPr lang="en-US" dirty="0" smtClean="0"/>
              <a:t>genda</a:t>
            </a:r>
            <a:endParaRPr lang="en-US" dirty="0"/>
          </a:p>
        </p:txBody>
      </p:sp>
      <p:sp>
        <p:nvSpPr>
          <p:cNvPr id="3" name="Content Placeholder 2"/>
          <p:cNvSpPr>
            <a:spLocks noGrp="1"/>
          </p:cNvSpPr>
          <p:nvPr>
            <p:ph idx="1"/>
          </p:nvPr>
        </p:nvSpPr>
        <p:spPr/>
        <p:txBody>
          <a:bodyPr/>
          <a:lstStyle/>
          <a:p>
            <a:r>
              <a:rPr lang="en-US" dirty="0" smtClean="0"/>
              <a:t>Primary user journeys</a:t>
            </a:r>
          </a:p>
          <a:p>
            <a:r>
              <a:rPr lang="en-US" dirty="0" smtClean="0"/>
              <a:t>Key page review</a:t>
            </a:r>
            <a:endParaRPr lang="en-US" dirty="0" smtClean="0"/>
          </a:p>
          <a:p>
            <a:r>
              <a:rPr lang="en-US" dirty="0" smtClean="0"/>
              <a:t>Global element review</a:t>
            </a:r>
          </a:p>
          <a:p>
            <a:r>
              <a:rPr lang="en-US" dirty="0" smtClean="0"/>
              <a:t>Recommended IA &amp; wireframes</a:t>
            </a:r>
          </a:p>
          <a:p>
            <a:r>
              <a:rPr lang="en-US" dirty="0" smtClean="0"/>
              <a:t>Discussion </a:t>
            </a:r>
            <a:endParaRPr lang="en-US" dirty="0"/>
          </a:p>
        </p:txBody>
      </p:sp>
    </p:spTree>
    <p:extLst>
      <p:ext uri="{BB962C8B-B14F-4D97-AF65-F5344CB8AC3E}">
        <p14:creationId xmlns:p14="http://schemas.microsoft.com/office/powerpoint/2010/main" val="15717004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Mobile</a:t>
            </a:r>
            <a:endParaRPr lang="en-US" dirty="0"/>
          </a:p>
        </p:txBody>
      </p:sp>
      <p:pic>
        <p:nvPicPr>
          <p:cNvPr id="4" name="Picture 3" descr="Screen Shot 2013-11-20 at 2.45.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463" y="1471123"/>
            <a:ext cx="6311472" cy="4716546"/>
          </a:xfrm>
          <a:prstGeom prst="rect">
            <a:avLst/>
          </a:prstGeom>
        </p:spPr>
      </p:pic>
      <p:sp>
        <p:nvSpPr>
          <p:cNvPr id="5" name="Rectangle 4"/>
          <p:cNvSpPr/>
          <p:nvPr/>
        </p:nvSpPr>
        <p:spPr>
          <a:xfrm>
            <a:off x="1053488" y="3877362"/>
            <a:ext cx="6796773" cy="526889"/>
          </a:xfrm>
          <a:prstGeom prst="rect">
            <a:avLst/>
          </a:prstGeom>
          <a:noFill/>
          <a:ln w="57150" cmpd="sng">
            <a:solidFill>
              <a:srgbClr val="800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spTree>
    <p:extLst>
      <p:ext uri="{BB962C8B-B14F-4D97-AF65-F5344CB8AC3E}">
        <p14:creationId xmlns:p14="http://schemas.microsoft.com/office/powerpoint/2010/main" val="783115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If I have one card this isn’t required</a:t>
            </a:r>
            <a:endParaRPr lang="en-US" dirty="0"/>
          </a:p>
        </p:txBody>
      </p:sp>
      <p:pic>
        <p:nvPicPr>
          <p:cNvPr id="4" name="Picture 3" descr="Screen Shot 2013-11-20 at 3.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844" y="1796828"/>
            <a:ext cx="7567255" cy="2539874"/>
          </a:xfrm>
          <a:prstGeom prst="rect">
            <a:avLst/>
          </a:prstGeom>
        </p:spPr>
      </p:pic>
    </p:spTree>
    <p:extLst>
      <p:ext uri="{BB962C8B-B14F-4D97-AF65-F5344CB8AC3E}">
        <p14:creationId xmlns:p14="http://schemas.microsoft.com/office/powerpoint/2010/main" val="409318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If there is no activity I shouldn’t see this</a:t>
            </a:r>
            <a:endParaRPr lang="en-US" dirty="0"/>
          </a:p>
        </p:txBody>
      </p:sp>
      <p:pic>
        <p:nvPicPr>
          <p:cNvPr id="4" name="Picture 3" descr="Screen Shot 2013-11-20 at 3.39.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463" y="2272566"/>
            <a:ext cx="7617185" cy="3870802"/>
          </a:xfrm>
          <a:prstGeom prst="rect">
            <a:avLst/>
          </a:prstGeom>
        </p:spPr>
      </p:pic>
    </p:spTree>
    <p:extLst>
      <p:ext uri="{BB962C8B-B14F-4D97-AF65-F5344CB8AC3E}">
        <p14:creationId xmlns:p14="http://schemas.microsoft.com/office/powerpoint/2010/main" val="1852781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60462" y="2296695"/>
            <a:ext cx="7373937" cy="729539"/>
          </a:xfrm>
        </p:spPr>
        <p:txBody>
          <a:bodyPr/>
          <a:lstStyle/>
          <a:p>
            <a:pPr marL="0" indent="0">
              <a:buNone/>
            </a:pPr>
            <a:r>
              <a:rPr lang="en-US" dirty="0" smtClean="0"/>
              <a:t>Can’t g back and change details</a:t>
            </a:r>
            <a:endParaRPr lang="en-US" dirty="0"/>
          </a:p>
        </p:txBody>
      </p:sp>
      <p:sp>
        <p:nvSpPr>
          <p:cNvPr id="3" name="Title 2"/>
          <p:cNvSpPr>
            <a:spLocks noGrp="1"/>
          </p:cNvSpPr>
          <p:nvPr>
            <p:ph type="title"/>
          </p:nvPr>
        </p:nvSpPr>
        <p:spPr/>
        <p:txBody>
          <a:bodyPr>
            <a:normAutofit fontScale="90000"/>
          </a:bodyPr>
          <a:lstStyle/>
          <a:p>
            <a:r>
              <a:rPr lang="en-US" dirty="0" smtClean="0"/>
              <a:t>Allow user’s to change their details at all times</a:t>
            </a:r>
            <a:endParaRPr lang="en-US" dirty="0"/>
          </a:p>
        </p:txBody>
      </p:sp>
      <p:pic>
        <p:nvPicPr>
          <p:cNvPr id="4" name="Picture 3" descr="Screen Shot 2013-11-20 at 4.33.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234"/>
            <a:ext cx="9144000" cy="1308883"/>
          </a:xfrm>
          <a:prstGeom prst="rect">
            <a:avLst/>
          </a:prstGeom>
        </p:spPr>
      </p:pic>
    </p:spTree>
    <p:extLst>
      <p:ext uri="{BB962C8B-B14F-4D97-AF65-F5344CB8AC3E}">
        <p14:creationId xmlns:p14="http://schemas.microsoft.com/office/powerpoint/2010/main" val="3180761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Redundant information</a:t>
            </a:r>
            <a:endParaRPr lang="en-US" dirty="0"/>
          </a:p>
        </p:txBody>
      </p:sp>
      <p:pic>
        <p:nvPicPr>
          <p:cNvPr id="4" name="Picture 3" descr="Screen Shot 2013-11-20 at 4.20.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1653995"/>
            <a:ext cx="4162989" cy="3081739"/>
          </a:xfrm>
          <a:prstGeom prst="rect">
            <a:avLst/>
          </a:prstGeom>
        </p:spPr>
      </p:pic>
      <p:pic>
        <p:nvPicPr>
          <p:cNvPr id="5" name="Picture 4" descr="Screen Shot 2013-11-20 at 4.2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93" y="3194865"/>
            <a:ext cx="4625824" cy="2925153"/>
          </a:xfrm>
          <a:prstGeom prst="rect">
            <a:avLst/>
          </a:prstGeom>
        </p:spPr>
      </p:pic>
    </p:spTree>
    <p:extLst>
      <p:ext uri="{BB962C8B-B14F-4D97-AF65-F5344CB8AC3E}">
        <p14:creationId xmlns:p14="http://schemas.microsoft.com/office/powerpoint/2010/main" val="91239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Bad validation!</a:t>
            </a:r>
            <a:endParaRPr lang="en-US" dirty="0"/>
          </a:p>
        </p:txBody>
      </p:sp>
      <p:pic>
        <p:nvPicPr>
          <p:cNvPr id="4" name="Picture 3" descr="Screen Shot 2013-11-20 at 4.25.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462" y="1471122"/>
            <a:ext cx="4190145" cy="4694662"/>
          </a:xfrm>
          <a:prstGeom prst="rect">
            <a:avLst/>
          </a:prstGeom>
        </p:spPr>
      </p:pic>
    </p:spTree>
    <p:extLst>
      <p:ext uri="{BB962C8B-B14F-4D97-AF65-F5344CB8AC3E}">
        <p14:creationId xmlns:p14="http://schemas.microsoft.com/office/powerpoint/2010/main" val="397692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Insecure – pin stored as plain-text</a:t>
            </a:r>
            <a:endParaRPr lang="en-US" dirty="0"/>
          </a:p>
        </p:txBody>
      </p:sp>
      <p:pic>
        <p:nvPicPr>
          <p:cNvPr id="4" name="Picture 3" descr="Screen Shot 2013-11-20 at 4.27.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462" y="1770727"/>
            <a:ext cx="7000565" cy="4569481"/>
          </a:xfrm>
          <a:prstGeom prst="rect">
            <a:avLst/>
          </a:prstGeom>
        </p:spPr>
      </p:pic>
    </p:spTree>
    <p:extLst>
      <p:ext uri="{BB962C8B-B14F-4D97-AF65-F5344CB8AC3E}">
        <p14:creationId xmlns:p14="http://schemas.microsoft.com/office/powerpoint/2010/main" val="2500343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 need to nickname card at this stage</a:t>
            </a:r>
            <a:endParaRPr lang="en-US" dirty="0"/>
          </a:p>
        </p:txBody>
      </p:sp>
      <p:pic>
        <p:nvPicPr>
          <p:cNvPr id="4" name="Picture 3" descr="Screen Shot 2013-11-20 at 4.30.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280" y="1471122"/>
            <a:ext cx="5281325" cy="4642364"/>
          </a:xfrm>
          <a:prstGeom prst="rect">
            <a:avLst/>
          </a:prstGeom>
        </p:spPr>
      </p:pic>
    </p:spTree>
    <p:extLst>
      <p:ext uri="{BB962C8B-B14F-4D97-AF65-F5344CB8AC3E}">
        <p14:creationId xmlns:p14="http://schemas.microsoft.com/office/powerpoint/2010/main" val="3015246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This step is redundant, can be integrated with payment</a:t>
            </a:r>
            <a:endParaRPr lang="en-US" dirty="0"/>
          </a:p>
        </p:txBody>
      </p:sp>
      <p:pic>
        <p:nvPicPr>
          <p:cNvPr id="4" name="Picture 3" descr="Screen Shot 2013-11-20 at 4.32.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1982740"/>
            <a:ext cx="6688680" cy="4118409"/>
          </a:xfrm>
          <a:prstGeom prst="rect">
            <a:avLst/>
          </a:prstGeom>
        </p:spPr>
      </p:pic>
    </p:spTree>
    <p:extLst>
      <p:ext uri="{BB962C8B-B14F-4D97-AF65-F5344CB8AC3E}">
        <p14:creationId xmlns:p14="http://schemas.microsoft.com/office/powerpoint/2010/main" val="358612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This step is redundant, can be integrated with payment</a:t>
            </a:r>
            <a:endParaRPr lang="en-US" dirty="0"/>
          </a:p>
        </p:txBody>
      </p:sp>
      <p:pic>
        <p:nvPicPr>
          <p:cNvPr id="2" name="Picture 1" descr="Screen Shot 2013-11-20 at 4.3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15" y="2039207"/>
            <a:ext cx="6103882" cy="4136558"/>
          </a:xfrm>
          <a:prstGeom prst="rect">
            <a:avLst/>
          </a:prstGeom>
        </p:spPr>
      </p:pic>
      <p:sp>
        <p:nvSpPr>
          <p:cNvPr id="5" name="Content Placeholder 1"/>
          <p:cNvSpPr>
            <a:spLocks noGrp="1"/>
          </p:cNvSpPr>
          <p:nvPr>
            <p:ph idx="1"/>
          </p:nvPr>
        </p:nvSpPr>
        <p:spPr>
          <a:xfrm>
            <a:off x="6336958" y="2931663"/>
            <a:ext cx="2197442" cy="3253239"/>
          </a:xfrm>
        </p:spPr>
        <p:txBody>
          <a:bodyPr/>
          <a:lstStyle/>
          <a:p>
            <a:r>
              <a:rPr lang="en-US" dirty="0" smtClean="0"/>
              <a:t>No address validation</a:t>
            </a:r>
            <a:endParaRPr lang="en-US" dirty="0"/>
          </a:p>
        </p:txBody>
      </p:sp>
      <p:cxnSp>
        <p:nvCxnSpPr>
          <p:cNvPr id="7" name="Straight Connector 6"/>
          <p:cNvCxnSpPr/>
          <p:nvPr/>
        </p:nvCxnSpPr>
        <p:spPr>
          <a:xfrm flipH="1">
            <a:off x="4161584" y="3228884"/>
            <a:ext cx="2445606" cy="1607686"/>
          </a:xfrm>
          <a:prstGeom prst="line">
            <a:avLst/>
          </a:prstGeom>
          <a:ln>
            <a:solidFill>
              <a:srgbClr val="BD262C"/>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9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Simplify copy, user experience and user interface</a:t>
            </a:r>
          </a:p>
          <a:p>
            <a:pPr lvl="1"/>
            <a:r>
              <a:rPr lang="en-US" dirty="0" smtClean="0"/>
              <a:t>Allow for scan reading </a:t>
            </a:r>
          </a:p>
          <a:p>
            <a:pPr lvl="1"/>
            <a:r>
              <a:rPr lang="en-US" dirty="0" smtClean="0"/>
              <a:t>Enable users to get more information if required </a:t>
            </a:r>
          </a:p>
          <a:p>
            <a:r>
              <a:rPr lang="en-US" dirty="0" smtClean="0"/>
              <a:t>Give the right information at the right point in time</a:t>
            </a:r>
          </a:p>
          <a:p>
            <a:r>
              <a:rPr lang="en-US" dirty="0" smtClean="0"/>
              <a:t>Prioritise key information</a:t>
            </a:r>
          </a:p>
          <a:p>
            <a:r>
              <a:rPr lang="en-US" dirty="0" smtClean="0"/>
              <a:t>Differentiate experience based on:	</a:t>
            </a:r>
          </a:p>
          <a:p>
            <a:pPr lvl="1"/>
            <a:r>
              <a:rPr lang="en-US" dirty="0" smtClean="0"/>
              <a:t>Logged in: card admin</a:t>
            </a:r>
          </a:p>
          <a:p>
            <a:pPr lvl="1"/>
            <a:r>
              <a:rPr lang="en-US" dirty="0" smtClean="0"/>
              <a:t>Logged out: retail</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Key recommendations </a:t>
            </a:r>
            <a:endParaRPr lang="en-US" dirty="0"/>
          </a:p>
        </p:txBody>
      </p:sp>
    </p:spTree>
    <p:extLst>
      <p:ext uri="{BB962C8B-B14F-4D97-AF65-F5344CB8AC3E}">
        <p14:creationId xmlns:p14="http://schemas.microsoft.com/office/powerpoint/2010/main" val="3359826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Payment below fold!</a:t>
            </a:r>
            <a:endParaRPr lang="en-US" dirty="0"/>
          </a:p>
        </p:txBody>
      </p:sp>
      <p:pic>
        <p:nvPicPr>
          <p:cNvPr id="4" name="Picture 3" descr="Screen Shot 2013-11-20 at 4.36.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464" y="1471123"/>
            <a:ext cx="3419982" cy="2534578"/>
          </a:xfrm>
          <a:prstGeom prst="rect">
            <a:avLst/>
          </a:prstGeom>
        </p:spPr>
      </p:pic>
      <p:pic>
        <p:nvPicPr>
          <p:cNvPr id="5" name="Picture 4" descr="Screen Shot 2013-11-20 at 4.3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024" y="3690108"/>
            <a:ext cx="2960583" cy="2539674"/>
          </a:xfrm>
          <a:prstGeom prst="rect">
            <a:avLst/>
          </a:prstGeom>
        </p:spPr>
      </p:pic>
      <p:sp>
        <p:nvSpPr>
          <p:cNvPr id="6" name="Right Brace 5"/>
          <p:cNvSpPr/>
          <p:nvPr/>
        </p:nvSpPr>
        <p:spPr>
          <a:xfrm>
            <a:off x="3931886" y="5187830"/>
            <a:ext cx="797187" cy="756558"/>
          </a:xfrm>
          <a:prstGeom prst="rightBrac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Content Placeholder 1"/>
          <p:cNvSpPr>
            <a:spLocks noGrp="1"/>
          </p:cNvSpPr>
          <p:nvPr>
            <p:ph idx="1"/>
          </p:nvPr>
        </p:nvSpPr>
        <p:spPr>
          <a:xfrm>
            <a:off x="4877701" y="5349949"/>
            <a:ext cx="3337374" cy="920362"/>
          </a:xfrm>
        </p:spPr>
        <p:txBody>
          <a:bodyPr/>
          <a:lstStyle/>
          <a:p>
            <a:pPr marL="0" indent="0">
              <a:buNone/>
            </a:pPr>
            <a:r>
              <a:rPr lang="en-US" dirty="0" smtClean="0"/>
              <a:t>5%: What I care about</a:t>
            </a:r>
            <a:endParaRPr lang="en-US" dirty="0"/>
          </a:p>
        </p:txBody>
      </p:sp>
      <p:sp>
        <p:nvSpPr>
          <p:cNvPr id="8" name="Right Brace 7"/>
          <p:cNvSpPr/>
          <p:nvPr/>
        </p:nvSpPr>
        <p:spPr>
          <a:xfrm>
            <a:off x="3935658" y="2215636"/>
            <a:ext cx="797187" cy="2690591"/>
          </a:xfrm>
          <a:prstGeom prst="rightBrace">
            <a:avLst/>
          </a:prstGeom>
          <a:ln>
            <a:solidFill>
              <a:srgbClr val="BD262C"/>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Content Placeholder 1"/>
          <p:cNvSpPr txBox="1">
            <a:spLocks/>
          </p:cNvSpPr>
          <p:nvPr/>
        </p:nvSpPr>
        <p:spPr>
          <a:xfrm>
            <a:off x="4877701" y="3229927"/>
            <a:ext cx="3337374" cy="920362"/>
          </a:xfrm>
          <a:prstGeom prst="rect">
            <a:avLst/>
          </a:prstGeom>
        </p:spPr>
        <p:txBody>
          <a:bodyPr>
            <a:normAutofit/>
          </a:bodyPr>
          <a:lstStyle>
            <a:lvl1pPr marL="342900" indent="-342900" algn="l" defTabSz="457200" rtl="0" eaLnBrk="1" latinLnBrk="0" hangingPunct="1">
              <a:spcBef>
                <a:spcPct val="20000"/>
              </a:spcBef>
              <a:buSzPct val="70000"/>
              <a:buFontTx/>
              <a:buBlip>
                <a:blip r:embed="rId4"/>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95% of page: Nice to know</a:t>
            </a:r>
            <a:endParaRPr lang="en-US" dirty="0"/>
          </a:p>
        </p:txBody>
      </p:sp>
    </p:spTree>
    <p:extLst>
      <p:ext uri="{BB962C8B-B14F-4D97-AF65-F5344CB8AC3E}">
        <p14:creationId xmlns:p14="http://schemas.microsoft.com/office/powerpoint/2010/main" val="1926555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1472" y="1538251"/>
            <a:ext cx="4112628" cy="4646652"/>
          </a:xfrm>
        </p:spPr>
        <p:txBody>
          <a:bodyPr/>
          <a:lstStyle/>
          <a:p>
            <a:r>
              <a:rPr lang="en-US" dirty="0" smtClean="0"/>
              <a:t>More engaging</a:t>
            </a:r>
          </a:p>
          <a:p>
            <a:r>
              <a:rPr lang="en-US" dirty="0" smtClean="0"/>
              <a:t>More frequent </a:t>
            </a:r>
          </a:p>
          <a:p>
            <a:r>
              <a:rPr lang="en-US" dirty="0" smtClean="0"/>
              <a:t>Tell the story of the rollout and people behind it</a:t>
            </a:r>
          </a:p>
          <a:p>
            <a:r>
              <a:rPr lang="en-US" dirty="0" smtClean="0"/>
              <a:t>Design font for readability and legibility</a:t>
            </a:r>
            <a:endParaRPr lang="en-US" dirty="0"/>
          </a:p>
        </p:txBody>
      </p:sp>
      <p:sp>
        <p:nvSpPr>
          <p:cNvPr id="3" name="Title 2"/>
          <p:cNvSpPr>
            <a:spLocks noGrp="1"/>
          </p:cNvSpPr>
          <p:nvPr>
            <p:ph type="title"/>
          </p:nvPr>
        </p:nvSpPr>
        <p:spPr/>
        <p:txBody>
          <a:bodyPr/>
          <a:lstStyle/>
          <a:p>
            <a:r>
              <a:rPr lang="en-US" dirty="0" smtClean="0"/>
              <a:t>News</a:t>
            </a:r>
            <a:endParaRPr lang="en-US" dirty="0"/>
          </a:p>
        </p:txBody>
      </p:sp>
      <p:pic>
        <p:nvPicPr>
          <p:cNvPr id="4" name="Picture 3" descr="png.png"/>
          <p:cNvPicPr>
            <a:picLocks noChangeAspect="1"/>
          </p:cNvPicPr>
          <p:nvPr/>
        </p:nvPicPr>
        <p:blipFill rotWithShape="1">
          <a:blip r:embed="rId2">
            <a:extLst>
              <a:ext uri="{28A0092B-C50C-407E-A947-70E740481C1C}">
                <a14:useLocalDpi xmlns:a14="http://schemas.microsoft.com/office/drawing/2010/main" val="0"/>
              </a:ext>
            </a:extLst>
          </a:blip>
          <a:srcRect l="24411" t="17779" b="36666"/>
          <a:stretch/>
        </p:blipFill>
        <p:spPr>
          <a:xfrm>
            <a:off x="4991100" y="1538251"/>
            <a:ext cx="3696741" cy="3124200"/>
          </a:xfrm>
          <a:prstGeom prst="rect">
            <a:avLst/>
          </a:prstGeom>
        </p:spPr>
      </p:pic>
    </p:spTree>
    <p:extLst>
      <p:ext uri="{BB962C8B-B14F-4D97-AF65-F5344CB8AC3E}">
        <p14:creationId xmlns:p14="http://schemas.microsoft.com/office/powerpoint/2010/main" val="656727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solutions</a:t>
            </a:r>
            <a:endParaRPr lang="en-US" dirty="0"/>
          </a:p>
        </p:txBody>
      </p:sp>
    </p:spTree>
    <p:extLst>
      <p:ext uri="{BB962C8B-B14F-4D97-AF65-F5344CB8AC3E}">
        <p14:creationId xmlns:p14="http://schemas.microsoft.com/office/powerpoint/2010/main" val="2739073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6174" y="1538251"/>
            <a:ext cx="7388225" cy="4646652"/>
          </a:xfrm>
        </p:spPr>
        <p:txBody>
          <a:bodyPr>
            <a:normAutofit/>
          </a:bodyPr>
          <a:lstStyle/>
          <a:p>
            <a:pPr marL="0" indent="0">
              <a:buNone/>
            </a:pPr>
            <a:r>
              <a:rPr lang="en-US" sz="4000" dirty="0" smtClean="0"/>
              <a:t>I’m traveling from </a:t>
            </a:r>
            <a:r>
              <a:rPr lang="en-US" sz="4000" u="sng" dirty="0" err="1" smtClean="0"/>
              <a:t>Bondi</a:t>
            </a:r>
            <a:r>
              <a:rPr lang="en-US" sz="4000" u="sng" dirty="0" smtClean="0"/>
              <a:t> Junction</a:t>
            </a:r>
            <a:r>
              <a:rPr lang="en-US" sz="4000" dirty="0" smtClean="0"/>
              <a:t> to </a:t>
            </a:r>
            <a:r>
              <a:rPr lang="en-US" sz="4000" u="sng" dirty="0" smtClean="0"/>
              <a:t>Parramatta</a:t>
            </a:r>
            <a:r>
              <a:rPr lang="en-US" sz="4000" dirty="0" smtClean="0"/>
              <a:t> </a:t>
            </a:r>
            <a:r>
              <a:rPr lang="en-US" sz="4000" u="sng" dirty="0" smtClean="0"/>
              <a:t>single trip</a:t>
            </a:r>
            <a:r>
              <a:rPr lang="en-US" sz="4000" dirty="0" smtClean="0"/>
              <a:t> on </a:t>
            </a:r>
            <a:r>
              <a:rPr lang="en-US" sz="4000" u="sng" dirty="0" smtClean="0"/>
              <a:t>a Saturday</a:t>
            </a:r>
            <a:r>
              <a:rPr lang="en-US" sz="4000" dirty="0" smtClean="0"/>
              <a:t>.</a:t>
            </a:r>
            <a:endParaRPr lang="en-US" sz="4000" dirty="0"/>
          </a:p>
          <a:p>
            <a:pPr marL="0" indent="0">
              <a:buNone/>
            </a:pPr>
            <a:r>
              <a:rPr lang="en-US" dirty="0" smtClean="0">
                <a:solidFill>
                  <a:srgbClr val="BD262C"/>
                </a:solidFill>
              </a:rPr>
              <a:t>Notify me when this route is covered by Opal </a:t>
            </a:r>
            <a:r>
              <a:rPr lang="en-US" u="sng" dirty="0" smtClean="0">
                <a:solidFill>
                  <a:srgbClr val="BD262C"/>
                </a:solidFill>
              </a:rPr>
              <a:t>your@email.com</a:t>
            </a:r>
            <a:r>
              <a:rPr lang="en-US" dirty="0" smtClean="0">
                <a:solidFill>
                  <a:srgbClr val="BD262C"/>
                </a:solidFill>
              </a:rPr>
              <a:t>. </a:t>
            </a:r>
          </a:p>
          <a:p>
            <a:pPr marL="0" indent="0">
              <a:buNone/>
            </a:pPr>
            <a:r>
              <a:rPr lang="en-US" dirty="0">
                <a:solidFill>
                  <a:srgbClr val="008000"/>
                </a:solidFill>
              </a:rPr>
              <a:t>Your fare: $6.70 (?) Opal.</a:t>
            </a:r>
          </a:p>
          <a:p>
            <a:pPr marL="0" indent="0">
              <a:buNone/>
            </a:pPr>
            <a:endParaRPr lang="en-US" dirty="0">
              <a:solidFill>
                <a:srgbClr val="BD262C"/>
              </a:solidFill>
            </a:endParaRPr>
          </a:p>
        </p:txBody>
      </p:sp>
      <p:sp>
        <p:nvSpPr>
          <p:cNvPr id="3" name="Title 2"/>
          <p:cNvSpPr>
            <a:spLocks noGrp="1"/>
          </p:cNvSpPr>
          <p:nvPr>
            <p:ph type="title"/>
          </p:nvPr>
        </p:nvSpPr>
        <p:spPr/>
        <p:txBody>
          <a:bodyPr/>
          <a:lstStyle/>
          <a:p>
            <a:r>
              <a:rPr lang="en-US" dirty="0" smtClean="0"/>
              <a:t>Calculator</a:t>
            </a:r>
            <a:endParaRPr lang="en-US" dirty="0"/>
          </a:p>
        </p:txBody>
      </p:sp>
      <p:sp>
        <p:nvSpPr>
          <p:cNvPr id="5" name="Rectangular Callout 4"/>
          <p:cNvSpPr/>
          <p:nvPr/>
        </p:nvSpPr>
        <p:spPr>
          <a:xfrm>
            <a:off x="2387600" y="4432300"/>
            <a:ext cx="3098800" cy="698500"/>
          </a:xfrm>
          <a:prstGeom prst="wedgeRectCallout">
            <a:avLst>
              <a:gd name="adj1" fmla="val -21998"/>
              <a:gd name="adj2" fmla="val -94852"/>
            </a:avLst>
          </a:prstGeom>
          <a:solidFill>
            <a:srgbClr val="FEFDFD"/>
          </a:solidFill>
          <a:ln>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lIns="68407" tIns="34204" rIns="68407" bIns="34204" spcCol="0" rtlCol="0" anchor="ctr"/>
          <a:lstStyle/>
          <a:p>
            <a:pPr algn="ctr"/>
            <a:endParaRPr lang="en-US" sz="1300" dirty="0" smtClean="0">
              <a:solidFill>
                <a:srgbClr val="6C6C6C"/>
              </a:solidFill>
              <a:latin typeface="Arial"/>
              <a:cs typeface="Arial"/>
            </a:endParaRPr>
          </a:p>
        </p:txBody>
      </p:sp>
      <p:sp>
        <p:nvSpPr>
          <p:cNvPr id="6" name="Content Placeholder 1"/>
          <p:cNvSpPr txBox="1">
            <a:spLocks/>
          </p:cNvSpPr>
          <p:nvPr/>
        </p:nvSpPr>
        <p:spPr>
          <a:xfrm>
            <a:off x="2590800" y="4584699"/>
            <a:ext cx="2984500" cy="622301"/>
          </a:xfrm>
          <a:prstGeom prst="rect">
            <a:avLst/>
          </a:prstGeom>
        </p:spPr>
        <p:txBody>
          <a:bodyPr>
            <a:normAutofit/>
          </a:bodyPr>
          <a:lstStyle>
            <a:lvl1pPr marL="342900" indent="-342900" algn="l" defTabSz="457200" rtl="0" eaLnBrk="1" latinLnBrk="0" hangingPunct="1">
              <a:spcBef>
                <a:spcPct val="20000"/>
              </a:spcBef>
              <a:buSzPct val="70000"/>
              <a:buFontTx/>
              <a:buBlip>
                <a:blip r:embed="rId2"/>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t>Route 594 – 594H bus</a:t>
            </a:r>
            <a:endParaRPr lang="en-US" dirty="0"/>
          </a:p>
        </p:txBody>
      </p:sp>
    </p:spTree>
    <p:extLst>
      <p:ext uri="{BB962C8B-B14F-4D97-AF65-F5344CB8AC3E}">
        <p14:creationId xmlns:p14="http://schemas.microsoft.com/office/powerpoint/2010/main" val="2845619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6174" y="1538251"/>
            <a:ext cx="7388225" cy="4646652"/>
          </a:xfrm>
        </p:spPr>
        <p:txBody>
          <a:bodyPr>
            <a:normAutofit/>
          </a:bodyPr>
          <a:lstStyle/>
          <a:p>
            <a:pPr marL="0" indent="0">
              <a:buNone/>
            </a:pPr>
            <a:r>
              <a:rPr lang="en-US" sz="4000" dirty="0" smtClean="0"/>
              <a:t>I’m traveling from </a:t>
            </a:r>
            <a:r>
              <a:rPr lang="en-US" sz="4000" u="sng" dirty="0" err="1" smtClean="0"/>
              <a:t>Edgecliff</a:t>
            </a:r>
            <a:r>
              <a:rPr lang="en-US" sz="4000" dirty="0" smtClean="0"/>
              <a:t> to </a:t>
            </a:r>
            <a:r>
              <a:rPr lang="en-US" sz="4000" u="sng" dirty="0" smtClean="0"/>
              <a:t>Circular Quay</a:t>
            </a:r>
            <a:r>
              <a:rPr lang="en-US" sz="4000" dirty="0" smtClean="0"/>
              <a:t> </a:t>
            </a:r>
            <a:r>
              <a:rPr lang="en-US" sz="4000" u="sng" dirty="0" smtClean="0"/>
              <a:t>return</a:t>
            </a:r>
            <a:r>
              <a:rPr lang="en-US" sz="4000" dirty="0" smtClean="0"/>
              <a:t> on </a:t>
            </a:r>
            <a:r>
              <a:rPr lang="en-US" sz="4000" u="sng" dirty="0" smtClean="0"/>
              <a:t>weekdays</a:t>
            </a:r>
            <a:r>
              <a:rPr lang="en-US" sz="4000" dirty="0" smtClean="0"/>
              <a:t>.</a:t>
            </a:r>
            <a:endParaRPr lang="en-US" sz="4000" dirty="0"/>
          </a:p>
          <a:p>
            <a:pPr marL="0" indent="0">
              <a:buNone/>
            </a:pPr>
            <a:r>
              <a:rPr lang="en-US" dirty="0" smtClean="0">
                <a:solidFill>
                  <a:srgbClr val="008000"/>
                </a:solidFill>
              </a:rPr>
              <a:t>Your fare: $52 per week Opal.</a:t>
            </a:r>
          </a:p>
        </p:txBody>
      </p:sp>
      <p:sp>
        <p:nvSpPr>
          <p:cNvPr id="3" name="Title 2"/>
          <p:cNvSpPr>
            <a:spLocks noGrp="1"/>
          </p:cNvSpPr>
          <p:nvPr>
            <p:ph type="title"/>
          </p:nvPr>
        </p:nvSpPr>
        <p:spPr/>
        <p:txBody>
          <a:bodyPr/>
          <a:lstStyle/>
          <a:p>
            <a:r>
              <a:rPr lang="en-US" dirty="0" smtClean="0"/>
              <a:t>Calculator</a:t>
            </a:r>
            <a:endParaRPr lang="en-US" dirty="0"/>
          </a:p>
        </p:txBody>
      </p:sp>
    </p:spTree>
    <p:extLst>
      <p:ext uri="{BB962C8B-B14F-4D97-AF65-F5344CB8AC3E}">
        <p14:creationId xmlns:p14="http://schemas.microsoft.com/office/powerpoint/2010/main" val="3918046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 customer-focused video</a:t>
            </a:r>
            <a:endParaRPr lang="en-US" dirty="0"/>
          </a:p>
        </p:txBody>
      </p:sp>
      <p:sp>
        <p:nvSpPr>
          <p:cNvPr id="3" name="Title 2"/>
          <p:cNvSpPr>
            <a:spLocks noGrp="1"/>
          </p:cNvSpPr>
          <p:nvPr>
            <p:ph type="title"/>
          </p:nvPr>
        </p:nvSpPr>
        <p:spPr/>
        <p:txBody>
          <a:bodyPr/>
          <a:lstStyle/>
          <a:p>
            <a:r>
              <a:rPr lang="en-US" dirty="0" smtClean="0"/>
              <a:t>Video</a:t>
            </a:r>
            <a:endParaRPr lang="en-US" dirty="0"/>
          </a:p>
        </p:txBody>
      </p:sp>
      <p:pic>
        <p:nvPicPr>
          <p:cNvPr id="5" name="Picture 4" descr="Screen Shot 2013-11-19 at 3.12.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174" y="2070100"/>
            <a:ext cx="6270625" cy="4064878"/>
          </a:xfrm>
          <a:prstGeom prst="rect">
            <a:avLst/>
          </a:prstGeom>
        </p:spPr>
      </p:pic>
    </p:spTree>
    <p:extLst>
      <p:ext uri="{BB962C8B-B14F-4D97-AF65-F5344CB8AC3E}">
        <p14:creationId xmlns:p14="http://schemas.microsoft.com/office/powerpoint/2010/main" val="2907361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for scanning </a:t>
            </a:r>
            <a:endParaRPr lang="en-US" dirty="0"/>
          </a:p>
        </p:txBody>
      </p:sp>
      <p:pic>
        <p:nvPicPr>
          <p:cNvPr id="4" name="Picture 3" descr="Screen Shot 2013-11-21 at 10.45.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5" y="1710647"/>
            <a:ext cx="4013374" cy="2748205"/>
          </a:xfrm>
          <a:prstGeom prst="rect">
            <a:avLst/>
          </a:prstGeom>
        </p:spPr>
      </p:pic>
      <p:pic>
        <p:nvPicPr>
          <p:cNvPr id="5" name="Picture 4" descr="Screen Shot 2013-11-21 at 10.52.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863" y="3643501"/>
            <a:ext cx="3604229" cy="2629089"/>
          </a:xfrm>
          <a:prstGeom prst="rect">
            <a:avLst/>
          </a:prstGeom>
        </p:spPr>
      </p:pic>
    </p:spTree>
    <p:extLst>
      <p:ext uri="{BB962C8B-B14F-4D97-AF65-F5344CB8AC3E}">
        <p14:creationId xmlns:p14="http://schemas.microsoft.com/office/powerpoint/2010/main" val="3163284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 &amp; wires</a:t>
            </a:r>
            <a:endParaRPr lang="en-US" dirty="0"/>
          </a:p>
        </p:txBody>
      </p:sp>
    </p:spTree>
    <p:extLst>
      <p:ext uri="{BB962C8B-B14F-4D97-AF65-F5344CB8AC3E}">
        <p14:creationId xmlns:p14="http://schemas.microsoft.com/office/powerpoint/2010/main" val="17197072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Current logged out</a:t>
            </a:r>
            <a:endParaRPr lang="en-US" dirty="0"/>
          </a:p>
        </p:txBody>
      </p:sp>
      <p:pic>
        <p:nvPicPr>
          <p:cNvPr id="4" name="Picture 3" descr="Screen Shot 2013-11-21 at 10.55.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1471121"/>
            <a:ext cx="7229145" cy="4767377"/>
          </a:xfrm>
          <a:prstGeom prst="rect">
            <a:avLst/>
          </a:prstGeom>
        </p:spPr>
      </p:pic>
    </p:spTree>
    <p:extLst>
      <p:ext uri="{BB962C8B-B14F-4D97-AF65-F5344CB8AC3E}">
        <p14:creationId xmlns:p14="http://schemas.microsoft.com/office/powerpoint/2010/main" val="2745924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Current logged in</a:t>
            </a:r>
            <a:endParaRPr lang="en-US" dirty="0"/>
          </a:p>
        </p:txBody>
      </p:sp>
      <p:pic>
        <p:nvPicPr>
          <p:cNvPr id="5" name="Picture 4" descr="Screen Shot 2013-11-21 at 10.54.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5" y="1567156"/>
            <a:ext cx="7229559" cy="4801518"/>
          </a:xfrm>
          <a:prstGeom prst="rect">
            <a:avLst/>
          </a:prstGeom>
        </p:spPr>
      </p:pic>
    </p:spTree>
    <p:extLst>
      <p:ext uri="{BB962C8B-B14F-4D97-AF65-F5344CB8AC3E}">
        <p14:creationId xmlns:p14="http://schemas.microsoft.com/office/powerpoint/2010/main" val="2081911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user journeys</a:t>
            </a:r>
            <a:endParaRPr lang="en-US" dirty="0"/>
          </a:p>
        </p:txBody>
      </p:sp>
    </p:spTree>
    <p:extLst>
      <p:ext uri="{BB962C8B-B14F-4D97-AF65-F5344CB8AC3E}">
        <p14:creationId xmlns:p14="http://schemas.microsoft.com/office/powerpoint/2010/main" val="18668851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Current global</a:t>
            </a:r>
            <a:endParaRPr lang="en-US" dirty="0"/>
          </a:p>
        </p:txBody>
      </p:sp>
      <p:pic>
        <p:nvPicPr>
          <p:cNvPr id="4" name="Picture 3" descr="Screen Shot 2013-11-21 at 10.56.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1471122"/>
            <a:ext cx="7337238" cy="4894588"/>
          </a:xfrm>
          <a:prstGeom prst="rect">
            <a:avLst/>
          </a:prstGeom>
        </p:spPr>
      </p:pic>
    </p:spTree>
    <p:extLst>
      <p:ext uri="{BB962C8B-B14F-4D97-AF65-F5344CB8AC3E}">
        <p14:creationId xmlns:p14="http://schemas.microsoft.com/office/powerpoint/2010/main" val="3202135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Recommended logged out</a:t>
            </a:r>
            <a:endParaRPr lang="en-US" dirty="0"/>
          </a:p>
        </p:txBody>
      </p:sp>
      <p:pic>
        <p:nvPicPr>
          <p:cNvPr id="4" name="Picture 3" descr="Screen Shot 2013-11-21 at 10.57.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1502072"/>
            <a:ext cx="7864192" cy="4641162"/>
          </a:xfrm>
          <a:prstGeom prst="rect">
            <a:avLst/>
          </a:prstGeom>
        </p:spPr>
      </p:pic>
    </p:spTree>
    <p:extLst>
      <p:ext uri="{BB962C8B-B14F-4D97-AF65-F5344CB8AC3E}">
        <p14:creationId xmlns:p14="http://schemas.microsoft.com/office/powerpoint/2010/main" val="2380257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Recommended logged in</a:t>
            </a:r>
            <a:endParaRPr lang="en-US" dirty="0"/>
          </a:p>
        </p:txBody>
      </p:sp>
      <p:pic>
        <p:nvPicPr>
          <p:cNvPr id="4" name="Picture 3" descr="Screen Shot 2013-11-21 at 10.57.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488" y="1576452"/>
            <a:ext cx="7806348" cy="4456573"/>
          </a:xfrm>
          <a:prstGeom prst="rect">
            <a:avLst/>
          </a:prstGeom>
        </p:spPr>
      </p:pic>
    </p:spTree>
    <p:extLst>
      <p:ext uri="{BB962C8B-B14F-4D97-AF65-F5344CB8AC3E}">
        <p14:creationId xmlns:p14="http://schemas.microsoft.com/office/powerpoint/2010/main" val="2545279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opal-</a:t>
            </a:r>
            <a:r>
              <a:rPr lang="en-US" dirty="0" err="1" smtClean="0"/>
              <a:t>ux.herokuapp.com</a:t>
            </a:r>
            <a:endParaRPr lang="en-US" dirty="0" smtClean="0"/>
          </a:p>
          <a:p>
            <a:endParaRPr lang="en-US" dirty="0"/>
          </a:p>
          <a:p>
            <a:r>
              <a:rPr lang="en-US" dirty="0" smtClean="0"/>
              <a:t>u/name: admin</a:t>
            </a:r>
          </a:p>
          <a:p>
            <a:endParaRPr lang="en-US" dirty="0"/>
          </a:p>
          <a:p>
            <a:r>
              <a:rPr lang="en-US" dirty="0" smtClean="0"/>
              <a:t>p/word</a:t>
            </a:r>
            <a:r>
              <a:rPr lang="en-US" smtClean="0"/>
              <a:t>: opal@1234</a:t>
            </a:r>
            <a:endParaRPr lang="en-US" dirty="0"/>
          </a:p>
        </p:txBody>
      </p:sp>
      <p:sp>
        <p:nvSpPr>
          <p:cNvPr id="3" name="Title 2"/>
          <p:cNvSpPr>
            <a:spLocks noGrp="1"/>
          </p:cNvSpPr>
          <p:nvPr>
            <p:ph type="title"/>
          </p:nvPr>
        </p:nvSpPr>
        <p:spPr/>
        <p:txBody>
          <a:bodyPr/>
          <a:lstStyle/>
          <a:p>
            <a:r>
              <a:rPr lang="en-US" dirty="0" smtClean="0"/>
              <a:t>Wires</a:t>
            </a:r>
            <a:endParaRPr lang="en-US" dirty="0"/>
          </a:p>
        </p:txBody>
      </p:sp>
    </p:spTree>
    <p:extLst>
      <p:ext uri="{BB962C8B-B14F-4D97-AF65-F5344CB8AC3E}">
        <p14:creationId xmlns:p14="http://schemas.microsoft.com/office/powerpoint/2010/main" val="1929831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5786046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t>
            </a:r>
            <a:r>
              <a:rPr lang="en-US" dirty="0" smtClean="0"/>
              <a:t>hank you</a:t>
            </a:r>
            <a:endParaRPr lang="en-US" dirty="0"/>
          </a:p>
        </p:txBody>
      </p:sp>
      <p:sp>
        <p:nvSpPr>
          <p:cNvPr id="4" name="Content Placeholder 3"/>
          <p:cNvSpPr>
            <a:spLocks noGrp="1"/>
          </p:cNvSpPr>
          <p:nvPr>
            <p:ph idx="1"/>
          </p:nvPr>
        </p:nvSpPr>
        <p:spPr/>
        <p:txBody>
          <a:bodyPr/>
          <a:lstStyle/>
          <a:p>
            <a:r>
              <a:rPr lang="en-US" dirty="0" err="1" smtClean="0"/>
              <a:t>Vlad</a:t>
            </a:r>
            <a:r>
              <a:rPr lang="en-US" dirty="0" smtClean="0"/>
              <a:t> </a:t>
            </a:r>
            <a:r>
              <a:rPr lang="en-US" dirty="0" err="1" smtClean="0"/>
              <a:t>Ivanovic</a:t>
            </a:r>
            <a:endParaRPr lang="en-US" dirty="0" smtClean="0"/>
          </a:p>
          <a:p>
            <a:r>
              <a:rPr lang="en-US" dirty="0" smtClean="0"/>
              <a:t>Digital Strategist </a:t>
            </a:r>
          </a:p>
          <a:p>
            <a:r>
              <a:rPr lang="en-US" dirty="0"/>
              <a:t/>
            </a:r>
            <a:br>
              <a:rPr lang="en-US" dirty="0"/>
            </a:br>
            <a:r>
              <a:rPr lang="en-US" dirty="0"/>
              <a:t>Office +61 2 9469 </a:t>
            </a:r>
            <a:r>
              <a:rPr lang="en-US" dirty="0" smtClean="0"/>
              <a:t>5954</a:t>
            </a:r>
            <a:r>
              <a:rPr lang="en-US" dirty="0"/>
              <a:t/>
            </a:r>
            <a:br>
              <a:rPr lang="en-US" dirty="0"/>
            </a:br>
            <a:r>
              <a:rPr lang="it-IT" dirty="0"/>
              <a:t/>
            </a:r>
            <a:br>
              <a:rPr lang="it-IT" dirty="0"/>
            </a:br>
            <a:r>
              <a:rPr lang="it-IT" dirty="0"/>
              <a:t>Suite 5, 30 </a:t>
            </a:r>
            <a:r>
              <a:rPr lang="it-IT" dirty="0" err="1"/>
              <a:t>Boronia</a:t>
            </a:r>
            <a:r>
              <a:rPr lang="it-IT" dirty="0"/>
              <a:t> Street</a:t>
            </a:r>
            <a:br>
              <a:rPr lang="it-IT" dirty="0"/>
            </a:br>
            <a:r>
              <a:rPr lang="it-IT" dirty="0" err="1"/>
              <a:t>Redfern</a:t>
            </a:r>
            <a:r>
              <a:rPr lang="it-IT" dirty="0"/>
              <a:t> NSW 2016</a:t>
            </a:r>
            <a:br>
              <a:rPr lang="it-IT" dirty="0"/>
            </a:br>
            <a:endParaRPr lang="it-IT" dirty="0" smtClean="0"/>
          </a:p>
          <a:p>
            <a:r>
              <a:rPr lang="it-IT" dirty="0" smtClean="0"/>
              <a:t>@</a:t>
            </a:r>
            <a:r>
              <a:rPr lang="it-IT" dirty="0" err="1" smtClean="0"/>
              <a:t>vladiim</a:t>
            </a:r>
            <a:r>
              <a:rPr lang="it-IT" dirty="0"/>
              <a:t/>
            </a:r>
            <a:br>
              <a:rPr lang="it-IT" dirty="0"/>
            </a:br>
            <a:r>
              <a:rPr lang="it-IT" dirty="0" err="1" smtClean="0"/>
              <a:t>vlad.ivanovic@holler.com.au</a:t>
            </a:r>
            <a:endParaRPr lang="en-US" dirty="0"/>
          </a:p>
        </p:txBody>
      </p:sp>
    </p:spTree>
    <p:extLst>
      <p:ext uri="{BB962C8B-B14F-4D97-AF65-F5344CB8AC3E}">
        <p14:creationId xmlns:p14="http://schemas.microsoft.com/office/powerpoint/2010/main" val="35149879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 </a:t>
            </a:r>
            <a:r>
              <a:rPr lang="en-US" dirty="0"/>
              <a:t>we know % of rollout completion?</a:t>
            </a:r>
          </a:p>
          <a:p>
            <a:r>
              <a:rPr lang="en-US" dirty="0" smtClean="0"/>
              <a:t>Search </a:t>
            </a:r>
            <a:r>
              <a:rPr lang="en-US" dirty="0"/>
              <a:t>term use</a:t>
            </a:r>
          </a:p>
          <a:p>
            <a:r>
              <a:rPr lang="en-US" dirty="0"/>
              <a:t>    - Do people do searches?</a:t>
            </a:r>
          </a:p>
          <a:p>
            <a:r>
              <a:rPr lang="en-US" dirty="0"/>
              <a:t>    - What do they search for?</a:t>
            </a:r>
          </a:p>
          <a:p>
            <a:r>
              <a:rPr lang="en-US" dirty="0" smtClean="0"/>
              <a:t>Mobile </a:t>
            </a:r>
            <a:r>
              <a:rPr lang="en-US" dirty="0"/>
              <a:t>visitors?</a:t>
            </a:r>
          </a:p>
          <a:p>
            <a:r>
              <a:rPr lang="en-US" dirty="0" smtClean="0"/>
              <a:t>How </a:t>
            </a:r>
            <a:r>
              <a:rPr lang="en-US" dirty="0"/>
              <a:t>were FAQs compiled?</a:t>
            </a:r>
          </a:p>
          <a:p>
            <a:r>
              <a:rPr lang="en-US" dirty="0" smtClean="0"/>
              <a:t>What </a:t>
            </a:r>
            <a:r>
              <a:rPr lang="en-US" dirty="0"/>
              <a:t>elements of the site need to be updated regularly?</a:t>
            </a:r>
          </a:p>
          <a:p>
            <a:r>
              <a:rPr lang="en-US" dirty="0" smtClean="0"/>
              <a:t>How </a:t>
            </a:r>
            <a:r>
              <a:rPr lang="en-US" dirty="0"/>
              <a:t>much information do people </a:t>
            </a:r>
            <a:r>
              <a:rPr lang="en-US" dirty="0" smtClean="0"/>
              <a:t>need prior to purchasing?</a:t>
            </a:r>
            <a:endParaRPr lang="en-US" dirty="0"/>
          </a:p>
          <a:p>
            <a:r>
              <a:rPr lang="en-US" dirty="0" smtClean="0"/>
              <a:t>How </a:t>
            </a:r>
            <a:r>
              <a:rPr lang="en-US" dirty="0"/>
              <a:t>do we find out where the Opal card is active?</a:t>
            </a:r>
          </a:p>
          <a:p>
            <a:r>
              <a:rPr lang="en-US" dirty="0" smtClean="0"/>
              <a:t>Search </a:t>
            </a:r>
            <a:r>
              <a:rPr lang="en-US" dirty="0"/>
              <a:t>terms people are using to get to the site?</a:t>
            </a:r>
          </a:p>
        </p:txBody>
      </p:sp>
      <p:sp>
        <p:nvSpPr>
          <p:cNvPr id="3" name="Title 2"/>
          <p:cNvSpPr>
            <a:spLocks noGrp="1"/>
          </p:cNvSpPr>
          <p:nvPr>
            <p:ph type="title"/>
          </p:nvPr>
        </p:nvSpPr>
        <p:spPr/>
        <p:txBody>
          <a:bodyPr/>
          <a:lstStyle/>
          <a:p>
            <a:r>
              <a:rPr lang="en-US" dirty="0" smtClean="0"/>
              <a:t>Outstanding questions</a:t>
            </a:r>
            <a:endParaRPr lang="en-US" dirty="0"/>
          </a:p>
        </p:txBody>
      </p:sp>
    </p:spTree>
    <p:extLst>
      <p:ext uri="{BB962C8B-B14F-4D97-AF65-F5344CB8AC3E}">
        <p14:creationId xmlns:p14="http://schemas.microsoft.com/office/powerpoint/2010/main" val="75583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721100" y="1538251"/>
            <a:ext cx="4813300" cy="4646652"/>
          </a:xfrm>
        </p:spPr>
        <p:txBody>
          <a:bodyPr/>
          <a:lstStyle/>
          <a:p>
            <a:pPr marL="57150" indent="0">
              <a:buNone/>
            </a:pPr>
            <a:r>
              <a:rPr lang="en-US" dirty="0" smtClean="0"/>
              <a:t>Rick is a 33 year old senior sales rep for Telstra. He has a daily commute from Crows Nest into the city to the Telstra building.</a:t>
            </a:r>
          </a:p>
          <a:p>
            <a:pPr marL="57150" indent="0">
              <a:buNone/>
            </a:pPr>
            <a:endParaRPr lang="en-US" dirty="0"/>
          </a:p>
          <a:p>
            <a:pPr marL="57150" indent="0">
              <a:buNone/>
            </a:pPr>
            <a:r>
              <a:rPr lang="en-US" dirty="0" smtClean="0"/>
              <a:t>Rick likes the idea of the Opal Card as it makes his life easier. Before he starts using the card he wants to make sure it covers his daily commute and is cheaper/the same price he’s currently paying.</a:t>
            </a:r>
            <a:endParaRPr lang="en-US" dirty="0"/>
          </a:p>
        </p:txBody>
      </p:sp>
      <p:sp>
        <p:nvSpPr>
          <p:cNvPr id="3" name="Title 2"/>
          <p:cNvSpPr>
            <a:spLocks noGrp="1"/>
          </p:cNvSpPr>
          <p:nvPr>
            <p:ph type="title"/>
          </p:nvPr>
        </p:nvSpPr>
        <p:spPr/>
        <p:txBody>
          <a:bodyPr/>
          <a:lstStyle/>
          <a:p>
            <a:r>
              <a:rPr lang="en-US" dirty="0" smtClean="0"/>
              <a:t>Rick Fletcher</a:t>
            </a:r>
            <a:r>
              <a:rPr lang="en-US" dirty="0"/>
              <a:t> </a:t>
            </a:r>
            <a:r>
              <a:rPr lang="en-US" dirty="0" smtClean="0"/>
              <a:t>– set and forget</a:t>
            </a:r>
            <a:endParaRPr lang="en-US" dirty="0"/>
          </a:p>
        </p:txBody>
      </p:sp>
      <p:pic>
        <p:nvPicPr>
          <p:cNvPr id="5" name="Picture 4" descr="sales-re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739" y="1538251"/>
            <a:ext cx="2887322" cy="2577966"/>
          </a:xfrm>
          <a:prstGeom prst="rect">
            <a:avLst/>
          </a:prstGeom>
        </p:spPr>
      </p:pic>
      <p:sp>
        <p:nvSpPr>
          <p:cNvPr id="6" name="Title 2"/>
          <p:cNvSpPr txBox="1">
            <a:spLocks/>
          </p:cNvSpPr>
          <p:nvPr/>
        </p:nvSpPr>
        <p:spPr>
          <a:xfrm>
            <a:off x="1205888" y="4371147"/>
            <a:ext cx="2676173" cy="1191920"/>
          </a:xfrm>
          <a:prstGeom prst="rect">
            <a:avLst/>
          </a:prstGeom>
        </p:spPr>
        <p:txBody>
          <a:bodyPr>
            <a:normAutofit fontScale="55000" lnSpcReduction="20000"/>
          </a:bodyPr>
          <a:lstStyle>
            <a:lvl1pPr algn="l" defTabSz="457200" rtl="0" eaLnBrk="1" latinLnBrk="0" hangingPunct="1">
              <a:spcBef>
                <a:spcPct val="0"/>
              </a:spcBef>
              <a:buNone/>
              <a:defRPr sz="4000" b="1" kern="1200" spc="-150">
                <a:solidFill>
                  <a:srgbClr val="363636"/>
                </a:solidFill>
                <a:latin typeface="Arial"/>
                <a:ea typeface="+mj-ea"/>
                <a:cs typeface="Arial"/>
              </a:defRPr>
            </a:lvl1pPr>
          </a:lstStyle>
          <a:p>
            <a:r>
              <a:rPr lang="en-US" dirty="0" smtClean="0"/>
              <a:t>“Tell me what I need to know, when I need to know it”</a:t>
            </a:r>
            <a:endParaRPr lang="en-US" dirty="0"/>
          </a:p>
        </p:txBody>
      </p:sp>
    </p:spTree>
    <p:extLst>
      <p:ext uri="{BB962C8B-B14F-4D97-AF65-F5344CB8AC3E}">
        <p14:creationId xmlns:p14="http://schemas.microsoft.com/office/powerpoint/2010/main" val="401495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457200" indent="-457200">
              <a:buFont typeface="+mj-lt"/>
              <a:buAutoNum type="arabicPeriod"/>
            </a:pPr>
            <a:r>
              <a:rPr lang="en-US" dirty="0" smtClean="0"/>
              <a:t>As a { local | tourist } I want to { order | find out more about } an Opal card</a:t>
            </a:r>
          </a:p>
          <a:p>
            <a:pPr marL="914400" lvl="1" indent="-457200">
              <a:buFont typeface="+mj-lt"/>
              <a:buAutoNum type="arabicPeriod"/>
            </a:pPr>
            <a:r>
              <a:rPr lang="en-US" dirty="0" smtClean="0"/>
              <a:t>Is an Opal card useful to me?</a:t>
            </a:r>
          </a:p>
          <a:p>
            <a:pPr marL="1257300" lvl="2" indent="-342900">
              <a:buFont typeface="+mj-lt"/>
              <a:buAutoNum type="arabicPeriod"/>
            </a:pPr>
            <a:r>
              <a:rPr lang="en-US" dirty="0" smtClean="0"/>
              <a:t>Active where I travel?</a:t>
            </a:r>
          </a:p>
          <a:p>
            <a:pPr marL="914400" lvl="1" indent="-457200">
              <a:buFont typeface="+mj-lt"/>
              <a:buAutoNum type="arabicPeriod"/>
            </a:pPr>
            <a:r>
              <a:rPr lang="en-US" dirty="0" smtClean="0"/>
              <a:t>Is an Opal card better than what I’m using now?</a:t>
            </a:r>
          </a:p>
          <a:p>
            <a:pPr marL="1257300" lvl="2" indent="-342900">
              <a:buFont typeface="+mj-lt"/>
              <a:buAutoNum type="arabicPeriod"/>
            </a:pPr>
            <a:r>
              <a:rPr lang="en-US" dirty="0" smtClean="0"/>
              <a:t>Cheaper? Easier?</a:t>
            </a:r>
          </a:p>
          <a:p>
            <a:pPr marL="457200" indent="-457200">
              <a:buFont typeface="+mj-lt"/>
              <a:buAutoNum type="arabicPeriod"/>
            </a:pPr>
            <a:endParaRPr lang="en-US" dirty="0"/>
          </a:p>
          <a:p>
            <a:pPr marL="457200" indent="-457200">
              <a:buFont typeface="+mj-lt"/>
              <a:buAutoNum type="arabicPeriod"/>
            </a:pPr>
            <a:r>
              <a:rPr lang="en-US" dirty="0" smtClean="0"/>
              <a:t>As an Opal card user I want to manage my card</a:t>
            </a:r>
          </a:p>
          <a:p>
            <a:pPr marL="914400" lvl="1" indent="-457200">
              <a:buFont typeface="+mj-lt"/>
              <a:buAutoNum type="arabicPeriod"/>
            </a:pPr>
            <a:r>
              <a:rPr lang="en-US" dirty="0" smtClean="0"/>
              <a:t>Balance: view, activity, top up</a:t>
            </a:r>
          </a:p>
          <a:p>
            <a:pPr marL="914400" lvl="1" indent="-457200">
              <a:buFont typeface="+mj-lt"/>
              <a:buAutoNum type="arabicPeriod"/>
            </a:pPr>
            <a:r>
              <a:rPr lang="en-US" dirty="0" smtClean="0"/>
              <a:t>Activate/deactivate </a:t>
            </a:r>
          </a:p>
          <a:p>
            <a:pPr marL="914400" lvl="1" indent="-457200">
              <a:buFont typeface="+mj-lt"/>
              <a:buAutoNum type="arabicPeriod"/>
            </a:pPr>
            <a:endParaRPr lang="en-US" dirty="0" smtClean="0"/>
          </a:p>
          <a:p>
            <a:pPr marL="914400" lvl="1" indent="-457200">
              <a:buFont typeface="+mj-lt"/>
              <a:buAutoNum type="arabicPeriod"/>
            </a:pPr>
            <a:endParaRPr lang="en-US" dirty="0"/>
          </a:p>
        </p:txBody>
      </p:sp>
      <p:sp>
        <p:nvSpPr>
          <p:cNvPr id="3" name="Title 2"/>
          <p:cNvSpPr>
            <a:spLocks noGrp="1"/>
          </p:cNvSpPr>
          <p:nvPr>
            <p:ph type="title"/>
          </p:nvPr>
        </p:nvSpPr>
        <p:spPr/>
        <p:txBody>
          <a:bodyPr/>
          <a:lstStyle/>
          <a:p>
            <a:r>
              <a:rPr lang="en-US" dirty="0" smtClean="0"/>
              <a:t>Key user goals</a:t>
            </a:r>
            <a:endParaRPr lang="en-US" dirty="0"/>
          </a:p>
        </p:txBody>
      </p:sp>
    </p:spTree>
    <p:extLst>
      <p:ext uri="{BB962C8B-B14F-4D97-AF65-F5344CB8AC3E}">
        <p14:creationId xmlns:p14="http://schemas.microsoft.com/office/powerpoint/2010/main" val="300299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As a local I want to find out about the card</a:t>
            </a:r>
            <a:endParaRPr lang="en-US" dirty="0"/>
          </a:p>
        </p:txBody>
      </p:sp>
      <p:pic>
        <p:nvPicPr>
          <p:cNvPr id="5" name="Picture 4" descr="Screen Shot 2013-11-20 at 4.05.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10" y="2201863"/>
            <a:ext cx="7710190" cy="4149042"/>
          </a:xfrm>
          <a:prstGeom prst="rect">
            <a:avLst/>
          </a:prstGeom>
        </p:spPr>
      </p:pic>
      <p:sp>
        <p:nvSpPr>
          <p:cNvPr id="4" name="Content Placeholder 1"/>
          <p:cNvSpPr txBox="1">
            <a:spLocks/>
          </p:cNvSpPr>
          <p:nvPr/>
        </p:nvSpPr>
        <p:spPr>
          <a:xfrm>
            <a:off x="1053487" y="1938418"/>
            <a:ext cx="7480913" cy="526890"/>
          </a:xfrm>
          <a:prstGeom prst="rect">
            <a:avLst/>
          </a:prstGeom>
        </p:spPr>
        <p:txBody>
          <a:bodyPr>
            <a:normAutofit/>
          </a:bodyPr>
          <a:lstStyle>
            <a:lvl1pPr marL="342900" indent="-342900" algn="l" defTabSz="457200" rtl="0" eaLnBrk="1" latinLnBrk="0" hangingPunct="1">
              <a:spcBef>
                <a:spcPct val="20000"/>
              </a:spcBef>
              <a:buSzPct val="70000"/>
              <a:buFontTx/>
              <a:buBlip>
                <a:blip r:embed="rId3"/>
              </a:buBlip>
              <a:defRPr sz="2000" kern="1200" spc="0">
                <a:solidFill>
                  <a:srgbClr val="6C6C6C"/>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6C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C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C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C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b="1" dirty="0" smtClean="0"/>
              <a:t>Recommendation: focus homepage on converting to order </a:t>
            </a:r>
            <a:endParaRPr lang="en-US" b="1" dirty="0"/>
          </a:p>
        </p:txBody>
      </p:sp>
    </p:spTree>
    <p:extLst>
      <p:ext uri="{BB962C8B-B14F-4D97-AF65-F5344CB8AC3E}">
        <p14:creationId xmlns:p14="http://schemas.microsoft.com/office/powerpoint/2010/main" val="2185328210"/>
      </p:ext>
    </p:extLst>
  </p:cSld>
  <p:clrMapOvr>
    <a:masterClrMapping/>
  </p:clrMapOvr>
</p:sld>
</file>

<file path=ppt/theme/theme1.xml><?xml version="1.0" encoding="utf-8"?>
<a:theme xmlns:a="http://schemas.openxmlformats.org/drawingml/2006/main" name="Holler Sydney Theme">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FDFD"/>
        </a:solidFill>
        <a:ln>
          <a:solidFill>
            <a:srgbClr val="A2A2A2"/>
          </a:solidFill>
          <a:prstDash val="solid"/>
        </a:ln>
        <a:effectLst/>
      </a:spPr>
      <a:bodyPr lIns="68407" tIns="34204" rIns="68407" bIns="34204" spcCol="0" rtlCol="0" anchor="ctr"/>
      <a:lstStyle>
        <a:defPPr algn="ctr">
          <a:defRPr sz="1300" dirty="0" smtClean="0">
            <a:solidFill>
              <a:srgbClr val="6C6C6C"/>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a:solidFill>
            <a:srgbClr val="BD262C"/>
          </a:solidFill>
          <a:tailEnd type="triangle" w="lg" len="lg"/>
        </a:ln>
        <a:effectLst/>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marL="0" indent="0">
          <a:buNone/>
          <a:defRPr sz="800" b="1" dirty="0" smtClean="0">
            <a:solidFill>
              <a:srgbClr val="363636"/>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9543</TotalTime>
  <Words>1236</Words>
  <Application>Microsoft Macintosh PowerPoint</Application>
  <PresentationFormat>On-screen Show (4:3)</PresentationFormat>
  <Paragraphs>238</Paragraphs>
  <Slides>55</Slides>
  <Notes>0</Notes>
  <HiddenSlides>5</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Holler Sydney Theme</vt:lpstr>
      <vt:lpstr>Opal.com.au UX review &amp; strategy</vt:lpstr>
      <vt:lpstr>Objective of meeting</vt:lpstr>
      <vt:lpstr>Agenda</vt:lpstr>
      <vt:lpstr>Key recommendations </vt:lpstr>
      <vt:lpstr>Primary user journeys</vt:lpstr>
      <vt:lpstr>Outstanding questions</vt:lpstr>
      <vt:lpstr>Rick Fletcher – set and forget</vt:lpstr>
      <vt:lpstr>Key user goals</vt:lpstr>
      <vt:lpstr>As a local I want to find out about the card</vt:lpstr>
      <vt:lpstr>As an international tourist I want to find out about the Opal Card</vt:lpstr>
      <vt:lpstr>As a local I want to order the card</vt:lpstr>
      <vt:lpstr>As a new customer I want to activate my card</vt:lpstr>
      <vt:lpstr>As a card owner I want to manage my card</vt:lpstr>
      <vt:lpstr>Key page review</vt:lpstr>
      <vt:lpstr>/ (home)</vt:lpstr>
      <vt:lpstr>/en/about-opal/ (About Opal)</vt:lpstr>
      <vt:lpstr>/en/transport-info/ (Transport Info)</vt:lpstr>
      <vt:lpstr>/en/fare-information/ (Fare Information)</vt:lpstr>
      <vt:lpstr>/en/news/ (Opal News)</vt:lpstr>
      <vt:lpstr>/en/customer-care/ (Customer Care)</vt:lpstr>
      <vt:lpstr>/en/faqs/ (FAQs)</vt:lpstr>
      <vt:lpstr>Global element review</vt:lpstr>
      <vt:lpstr>Header/navigation</vt:lpstr>
      <vt:lpstr>Tourists</vt:lpstr>
      <vt:lpstr>Speed</vt:lpstr>
      <vt:lpstr>Layout</vt:lpstr>
      <vt:lpstr>The 1st prominent link on your site</vt:lpstr>
      <vt:lpstr>Footer</vt:lpstr>
      <vt:lpstr>Mobile</vt:lpstr>
      <vt:lpstr>Mobile</vt:lpstr>
      <vt:lpstr>If I have one card this isn’t required</vt:lpstr>
      <vt:lpstr>If there is no activity I shouldn’t see this</vt:lpstr>
      <vt:lpstr>Allow user’s to change their details at all times</vt:lpstr>
      <vt:lpstr>Redundant information</vt:lpstr>
      <vt:lpstr>Bad validation!</vt:lpstr>
      <vt:lpstr>Insecure – pin stored as plain-text</vt:lpstr>
      <vt:lpstr>No need to nickname card at this stage</vt:lpstr>
      <vt:lpstr>This step is redundant, can be integrated with payment</vt:lpstr>
      <vt:lpstr>This step is redundant, can be integrated with payment</vt:lpstr>
      <vt:lpstr>Payment below fold!</vt:lpstr>
      <vt:lpstr>News</vt:lpstr>
      <vt:lpstr>Recommended solutions</vt:lpstr>
      <vt:lpstr>Calculator</vt:lpstr>
      <vt:lpstr>Calculator</vt:lpstr>
      <vt:lpstr>Video</vt:lpstr>
      <vt:lpstr>Design for scanning </vt:lpstr>
      <vt:lpstr>IA &amp; wires</vt:lpstr>
      <vt:lpstr>Current logged out</vt:lpstr>
      <vt:lpstr>Current logged in</vt:lpstr>
      <vt:lpstr>Current global</vt:lpstr>
      <vt:lpstr>Recommended logged out</vt:lpstr>
      <vt:lpstr>Recommended logged in</vt:lpstr>
      <vt:lpstr>Wires</vt:lpstr>
      <vt:lpstr>Discussion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Vlad Ivanovic</cp:lastModifiedBy>
  <cp:revision>457</cp:revision>
  <cp:lastPrinted>2013-01-16T23:42:50Z</cp:lastPrinted>
  <dcterms:created xsi:type="dcterms:W3CDTF">2012-10-03T02:15:33Z</dcterms:created>
  <dcterms:modified xsi:type="dcterms:W3CDTF">2013-11-21T23:43:30Z</dcterms:modified>
</cp:coreProperties>
</file>